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78" r:id="rId5"/>
    <p:sldId id="256" r:id="rId6"/>
    <p:sldId id="276" r:id="rId7"/>
    <p:sldId id="275" r:id="rId8"/>
    <p:sldId id="273" r:id="rId9"/>
    <p:sldId id="271" r:id="rId10"/>
    <p:sldId id="272" r:id="rId11"/>
    <p:sldId id="262" r:id="rId12"/>
    <p:sldId id="277" r:id="rId13"/>
    <p:sldId id="268" r:id="rId14"/>
    <p:sldId id="281" r:id="rId15"/>
    <p:sldId id="274" r:id="rId16"/>
    <p:sldId id="28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rika Parsons" initials="EP" lastIdx="11" clrIdx="0">
    <p:extLst>
      <p:ext uri="{19B8F6BF-5375-455C-9EA6-DF929625EA0E}">
        <p15:presenceInfo xmlns:p15="http://schemas.microsoft.com/office/powerpoint/2012/main" userId="S-1-5-21-1478355014-127360780-1969717230-124942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220"/>
    <p:restoredTop sz="82444"/>
  </p:normalViewPr>
  <p:slideViewPr>
    <p:cSldViewPr snapToGrid="0" snapToObjects="1">
      <p:cViewPr varScale="1">
        <p:scale>
          <a:sx n="101" d="100"/>
          <a:sy n="101" d="100"/>
        </p:scale>
        <p:origin x="39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png>
</file>

<file path=ppt/media/image3.svg>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381A13-56DC-F040-99F4-AC8D4D6279B1}" type="datetimeFigureOut">
              <a:rPr lang="en-US" smtClean="0"/>
              <a:t>3/19/20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4BBB07-A372-4649-99F2-3B2D18B84C90}" type="slidenum">
              <a:rPr lang="en-US" smtClean="0"/>
              <a:t>‹#›</a:t>
            </a:fld>
            <a:endParaRPr lang="en-US"/>
          </a:p>
        </p:txBody>
      </p:sp>
    </p:spTree>
    <p:extLst>
      <p:ext uri="{BB962C8B-B14F-4D97-AF65-F5344CB8AC3E}">
        <p14:creationId xmlns:p14="http://schemas.microsoft.com/office/powerpoint/2010/main" val="32909030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t>
            </a:r>
            <a:r>
              <a:rPr lang="en-US" dirty="0" err="1"/>
              <a:t>eagleview</a:t>
            </a:r>
            <a:r>
              <a:rPr lang="en-US" dirty="0"/>
              <a:t> does, and what they tasked me with doing.</a:t>
            </a:r>
          </a:p>
          <a:p>
            <a:r>
              <a:rPr lang="en-US" dirty="0"/>
              <a:t>Explain in more detail what I did, converting from monolith to microservice architecture and what that means, as well as details about the </a:t>
            </a:r>
            <a:r>
              <a:rPr lang="en-US" dirty="0" err="1"/>
              <a:t>api’s</a:t>
            </a:r>
            <a:r>
              <a:rPr lang="en-US" dirty="0"/>
              <a:t> I created and used.</a:t>
            </a:r>
          </a:p>
          <a:p>
            <a:r>
              <a:rPr lang="en-US" dirty="0"/>
              <a:t>Discuss some of the social development processes, followed by some of the technical development processes.</a:t>
            </a:r>
          </a:p>
          <a:p>
            <a:r>
              <a:rPr lang="en-US" dirty="0"/>
              <a:t>Moving on to how I prepared my program for deployment with tools provided by GO and by Docker.</a:t>
            </a:r>
          </a:p>
          <a:p>
            <a:r>
              <a:rPr lang="en-US" dirty="0"/>
              <a:t>Finally I will discuss a recap of the social and technical topics I experienced, and others that I did not.</a:t>
            </a:r>
          </a:p>
        </p:txBody>
      </p:sp>
      <p:sp>
        <p:nvSpPr>
          <p:cNvPr id="4" name="Slide Number Placeholder 3"/>
          <p:cNvSpPr>
            <a:spLocks noGrp="1"/>
          </p:cNvSpPr>
          <p:nvPr>
            <p:ph type="sldNum" sz="quarter" idx="5"/>
          </p:nvPr>
        </p:nvSpPr>
        <p:spPr/>
        <p:txBody>
          <a:bodyPr/>
          <a:lstStyle/>
          <a:p>
            <a:fld id="{D14BBB07-A372-4649-99F2-3B2D18B84C90}" type="slidenum">
              <a:rPr lang="en-US" smtClean="0"/>
              <a:t>2</a:t>
            </a:fld>
            <a:endParaRPr lang="en-US"/>
          </a:p>
        </p:txBody>
      </p:sp>
    </p:spTree>
    <p:extLst>
      <p:ext uri="{BB962C8B-B14F-4D97-AF65-F5344CB8AC3E}">
        <p14:creationId xmlns:p14="http://schemas.microsoft.com/office/powerpoint/2010/main" val="39888796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few of my favorite or most memorable “Ah-ha” moments of wisdom.</a:t>
            </a:r>
          </a:p>
          <a:p>
            <a:endParaRPr lang="en-US" dirty="0"/>
          </a:p>
          <a:p>
            <a:r>
              <a:rPr lang="en-US" dirty="0"/>
              <a:t>The left is a little more technical, while the right is a little more social, “how to be successful as a team member.”</a:t>
            </a:r>
          </a:p>
        </p:txBody>
      </p:sp>
      <p:sp>
        <p:nvSpPr>
          <p:cNvPr id="4" name="Slide Number Placeholder 3"/>
          <p:cNvSpPr>
            <a:spLocks noGrp="1"/>
          </p:cNvSpPr>
          <p:nvPr>
            <p:ph type="sldNum" sz="quarter" idx="5"/>
          </p:nvPr>
        </p:nvSpPr>
        <p:spPr/>
        <p:txBody>
          <a:bodyPr/>
          <a:lstStyle/>
          <a:p>
            <a:fld id="{D14BBB07-A372-4649-99F2-3B2D18B84C90}" type="slidenum">
              <a:rPr lang="en-US" smtClean="0"/>
              <a:t>11</a:t>
            </a:fld>
            <a:endParaRPr lang="en-US"/>
          </a:p>
        </p:txBody>
      </p:sp>
    </p:spTree>
    <p:extLst>
      <p:ext uri="{BB962C8B-B14F-4D97-AF65-F5344CB8AC3E}">
        <p14:creationId xmlns:p14="http://schemas.microsoft.com/office/powerpoint/2010/main" val="2054467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interned at the Bellevue location of </a:t>
            </a:r>
            <a:r>
              <a:rPr lang="en-US" dirty="0" err="1"/>
              <a:t>Eagleview</a:t>
            </a:r>
            <a:r>
              <a:rPr lang="en-US" dirty="0"/>
              <a:t>, they do aerial surveillance via planes and unmanned aerial </a:t>
            </a:r>
            <a:r>
              <a:rPr lang="en-US" dirty="0" err="1"/>
              <a:t>vehical</a:t>
            </a:r>
            <a:r>
              <a:rPr lang="en-US" dirty="0"/>
              <a:t> (drones) for government institutions, insurance agencies, and private buyers alike.  </a:t>
            </a:r>
          </a:p>
          <a:p>
            <a:r>
              <a:rPr lang="en-US" dirty="0"/>
              <a:t>This could be anything from determining roof square footage, to the optimal placement of solar panels, to property lines after natural disaster, to monitoring coastline erosion.</a:t>
            </a:r>
          </a:p>
          <a:p>
            <a:endParaRPr lang="en-US" dirty="0"/>
          </a:p>
          <a:p>
            <a:endParaRPr lang="en-US" dirty="0"/>
          </a:p>
        </p:txBody>
      </p:sp>
      <p:sp>
        <p:nvSpPr>
          <p:cNvPr id="4" name="Slide Number Placeholder 3"/>
          <p:cNvSpPr>
            <a:spLocks noGrp="1"/>
          </p:cNvSpPr>
          <p:nvPr>
            <p:ph type="sldNum" sz="quarter" idx="5"/>
          </p:nvPr>
        </p:nvSpPr>
        <p:spPr/>
        <p:txBody>
          <a:bodyPr/>
          <a:lstStyle/>
          <a:p>
            <a:fld id="{D14BBB07-A372-4649-99F2-3B2D18B84C90}" type="slidenum">
              <a:rPr lang="en-US" smtClean="0"/>
              <a:t>3</a:t>
            </a:fld>
            <a:endParaRPr lang="en-US"/>
          </a:p>
        </p:txBody>
      </p:sp>
    </p:spTree>
    <p:extLst>
      <p:ext uri="{BB962C8B-B14F-4D97-AF65-F5344CB8AC3E}">
        <p14:creationId xmlns:p14="http://schemas.microsoft.com/office/powerpoint/2010/main" val="34750017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this company grew and acquired others, there “service” became one giant service (program) that performed everything, this is a monolith.  And it was comprised of many different programming languages.</a:t>
            </a:r>
          </a:p>
          <a:p>
            <a:r>
              <a:rPr lang="en-US" dirty="0"/>
              <a:t>Their goal moving forward is to develop exclusively in GO, and convert existing legacy code to Go while breaking it up into smaller services, micro services.</a:t>
            </a:r>
          </a:p>
          <a:p>
            <a:r>
              <a:rPr lang="en-US" dirty="0"/>
              <a:t>A couple examples of micro services that </a:t>
            </a:r>
            <a:r>
              <a:rPr lang="en-US" dirty="0" err="1"/>
              <a:t>eagleview</a:t>
            </a:r>
            <a:r>
              <a:rPr lang="en-US" dirty="0"/>
              <a:t> has:</a:t>
            </a:r>
          </a:p>
        </p:txBody>
      </p:sp>
      <p:sp>
        <p:nvSpPr>
          <p:cNvPr id="4" name="Slide Number Placeholder 3"/>
          <p:cNvSpPr>
            <a:spLocks noGrp="1"/>
          </p:cNvSpPr>
          <p:nvPr>
            <p:ph type="sldNum" sz="quarter" idx="5"/>
          </p:nvPr>
        </p:nvSpPr>
        <p:spPr/>
        <p:txBody>
          <a:bodyPr/>
          <a:lstStyle/>
          <a:p>
            <a:fld id="{D14BBB07-A372-4649-99F2-3B2D18B84C90}" type="slidenum">
              <a:rPr lang="en-US" smtClean="0"/>
              <a:t>4</a:t>
            </a:fld>
            <a:endParaRPr lang="en-US"/>
          </a:p>
        </p:txBody>
      </p:sp>
    </p:spTree>
    <p:extLst>
      <p:ext uri="{BB962C8B-B14F-4D97-AF65-F5344CB8AC3E}">
        <p14:creationId xmlns:p14="http://schemas.microsoft.com/office/powerpoint/2010/main" val="2572466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scope of my project, I created some RESTful API endpoints utilizing a provided latitude and longitude, and sometimes date/time.  </a:t>
            </a:r>
          </a:p>
          <a:p>
            <a:r>
              <a:rPr lang="en-US" dirty="0"/>
              <a:t>By doing so, my API was accessible by any other microservice within </a:t>
            </a:r>
            <a:r>
              <a:rPr lang="en-US" dirty="0" err="1"/>
              <a:t>eagleview</a:t>
            </a:r>
            <a:r>
              <a:rPr lang="en-US" dirty="0"/>
              <a:t> (with the correct authorizations), which is the beauty of the micro service architecture.</a:t>
            </a:r>
          </a:p>
          <a:p>
            <a:endParaRPr lang="en-US" dirty="0"/>
          </a:p>
          <a:p>
            <a:r>
              <a:rPr lang="en-US" dirty="0"/>
              <a:t>My API contacted and consumed another RESTful API, </a:t>
            </a:r>
            <a:r>
              <a:rPr lang="en-US" dirty="0" err="1"/>
              <a:t>Hailstrike</a:t>
            </a:r>
            <a:r>
              <a:rPr lang="en-US" dirty="0"/>
              <a:t>, for weather data at the requested location and possibly date/time.</a:t>
            </a:r>
          </a:p>
          <a:p>
            <a:r>
              <a:rPr lang="en-US" dirty="0"/>
              <a:t>Upon successful contact, I collected what I needed from the large amount of data returned, stored that data in my database, and returned the requested data to the service that called.</a:t>
            </a:r>
          </a:p>
        </p:txBody>
      </p:sp>
      <p:sp>
        <p:nvSpPr>
          <p:cNvPr id="4" name="Slide Number Placeholder 3"/>
          <p:cNvSpPr>
            <a:spLocks noGrp="1"/>
          </p:cNvSpPr>
          <p:nvPr>
            <p:ph type="sldNum" sz="quarter" idx="5"/>
          </p:nvPr>
        </p:nvSpPr>
        <p:spPr/>
        <p:txBody>
          <a:bodyPr/>
          <a:lstStyle/>
          <a:p>
            <a:fld id="{D14BBB07-A372-4649-99F2-3B2D18B84C90}" type="slidenum">
              <a:rPr lang="en-US" smtClean="0"/>
              <a:t>5</a:t>
            </a:fld>
            <a:endParaRPr lang="en-US"/>
          </a:p>
        </p:txBody>
      </p:sp>
    </p:spTree>
    <p:extLst>
      <p:ext uri="{BB962C8B-B14F-4D97-AF65-F5344CB8AC3E}">
        <p14:creationId xmlns:p14="http://schemas.microsoft.com/office/powerpoint/2010/main" val="295839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Social development process.</a:t>
            </a:r>
          </a:p>
          <a:p>
            <a:endParaRPr lang="en-US" dirty="0"/>
          </a:p>
          <a:p>
            <a:r>
              <a:rPr lang="en-US" dirty="0" err="1"/>
              <a:t>Eagleview</a:t>
            </a:r>
            <a:r>
              <a:rPr lang="en-US" dirty="0"/>
              <a:t> practices an Agile development process, but admits it has some Waterfall characteristics.</a:t>
            </a:r>
          </a:p>
          <a:p>
            <a:r>
              <a:rPr lang="en-US" dirty="0"/>
              <a:t>We held scrum meetings daily to discuss what we accomplished or had troubles with the day before.  Upon hearing what other members were working on, one could plan how to schedule their development process and ideas.  </a:t>
            </a:r>
          </a:p>
          <a:p>
            <a:r>
              <a:rPr lang="en-US" dirty="0"/>
              <a:t>There were always always civil disagreements, but overall I could see it smoothed out the project as a whole.</a:t>
            </a:r>
          </a:p>
          <a:p>
            <a:r>
              <a:rPr lang="en-US" dirty="0"/>
              <a:t>We labeled jobs/tasks based on our interpretation of time/effort required with Fibonacci numbers.  Sometimes someone would label with a much higher number, and bring to light an issue others hadn’t considered, sometimes the opposite.</a:t>
            </a:r>
          </a:p>
          <a:p>
            <a:r>
              <a:rPr lang="en-US" dirty="0"/>
              <a:t>Everything was developed in separate branches, to avoid breaking anything, and everyone was in charge of resolving merge conflicts, so one person wasn’t in control. </a:t>
            </a:r>
          </a:p>
          <a:p>
            <a:r>
              <a:rPr lang="en-US" dirty="0"/>
              <a:t>Together, this made it so the work of individuals still felt part of a cohesive team.</a:t>
            </a:r>
          </a:p>
        </p:txBody>
      </p:sp>
      <p:sp>
        <p:nvSpPr>
          <p:cNvPr id="4" name="Slide Number Placeholder 3"/>
          <p:cNvSpPr>
            <a:spLocks noGrp="1"/>
          </p:cNvSpPr>
          <p:nvPr>
            <p:ph type="sldNum" sz="quarter" idx="5"/>
          </p:nvPr>
        </p:nvSpPr>
        <p:spPr/>
        <p:txBody>
          <a:bodyPr/>
          <a:lstStyle/>
          <a:p>
            <a:fld id="{D14BBB07-A372-4649-99F2-3B2D18B84C90}" type="slidenum">
              <a:rPr lang="en-US" smtClean="0"/>
              <a:t>6</a:t>
            </a:fld>
            <a:endParaRPr lang="en-US"/>
          </a:p>
        </p:txBody>
      </p:sp>
    </p:spTree>
    <p:extLst>
      <p:ext uri="{BB962C8B-B14F-4D97-AF65-F5344CB8AC3E}">
        <p14:creationId xmlns:p14="http://schemas.microsoft.com/office/powerpoint/2010/main" val="3283894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Technical development process</a:t>
            </a:r>
          </a:p>
          <a:p>
            <a:endParaRPr lang="en-US" dirty="0"/>
          </a:p>
          <a:p>
            <a:r>
              <a:rPr lang="en-US" dirty="0"/>
              <a:t>There is a master branch that the consumer sees, we don’t get anywhere near that. </a:t>
            </a:r>
          </a:p>
          <a:p>
            <a:r>
              <a:rPr lang="en-US" dirty="0"/>
              <a:t>We work in the development branch.  </a:t>
            </a:r>
          </a:p>
          <a:p>
            <a:r>
              <a:rPr lang="en-US" dirty="0"/>
              <a:t>From there we make another feature branch when we create/or fix something, prove it works, then request a merge back into the development branch.</a:t>
            </a:r>
          </a:p>
          <a:p>
            <a:r>
              <a:rPr lang="en-US" dirty="0"/>
              <a:t>At certain periods, the development branch will get merged into higher branches for thorough testing and deployment.</a:t>
            </a:r>
          </a:p>
          <a:p>
            <a:br>
              <a:rPr lang="en-US" dirty="0"/>
            </a:br>
            <a:r>
              <a:rPr lang="en-US" dirty="0"/>
              <a:t>This made it very easy to monitor changes that were happening or that had taken place.</a:t>
            </a:r>
          </a:p>
          <a:p>
            <a:r>
              <a:rPr lang="en-US" dirty="0"/>
              <a:t>However, it sometimes caused problem when multiple developers and requesting to have their changes accepted.  It required constant communication and awareness of what others were working on to prevent this.</a:t>
            </a:r>
          </a:p>
          <a:p>
            <a:endParaRPr lang="en-US" dirty="0"/>
          </a:p>
          <a:p>
            <a:r>
              <a:rPr lang="en-US" dirty="0"/>
              <a:t>I learned to make myself a new branch whenever I worked on something, and to ”Pull” before submitting my changes to make sure my code didn’t conflict with something another developer had just submitted, or resolve it if it did.</a:t>
            </a:r>
          </a:p>
        </p:txBody>
      </p:sp>
      <p:sp>
        <p:nvSpPr>
          <p:cNvPr id="4" name="Slide Number Placeholder 3"/>
          <p:cNvSpPr>
            <a:spLocks noGrp="1"/>
          </p:cNvSpPr>
          <p:nvPr>
            <p:ph type="sldNum" sz="quarter" idx="5"/>
          </p:nvPr>
        </p:nvSpPr>
        <p:spPr/>
        <p:txBody>
          <a:bodyPr/>
          <a:lstStyle/>
          <a:p>
            <a:fld id="{D14BBB07-A372-4649-99F2-3B2D18B84C90}" type="slidenum">
              <a:rPr lang="en-US" smtClean="0"/>
              <a:t>7</a:t>
            </a:fld>
            <a:endParaRPr lang="en-US"/>
          </a:p>
        </p:txBody>
      </p:sp>
    </p:spTree>
    <p:extLst>
      <p:ext uri="{BB962C8B-B14F-4D97-AF65-F5344CB8AC3E}">
        <p14:creationId xmlns:p14="http://schemas.microsoft.com/office/powerpoint/2010/main" val="3175036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program needs to run in other people’s environment for many reasons.  This is not always easy to accomplish.</a:t>
            </a:r>
          </a:p>
          <a:p>
            <a:endParaRPr lang="en-US" dirty="0"/>
          </a:p>
          <a:p>
            <a:r>
              <a:rPr lang="en-US" dirty="0"/>
              <a:t>GO provides a feature called GO Modules, which is essentially a file that lists any and all libraries and their versions required for this program to run.  When you install my program say, from GitHub, it will also automatically install these libraries, ensuring everything need is available.</a:t>
            </a:r>
          </a:p>
        </p:txBody>
      </p:sp>
      <p:sp>
        <p:nvSpPr>
          <p:cNvPr id="4" name="Slide Number Placeholder 3"/>
          <p:cNvSpPr>
            <a:spLocks noGrp="1"/>
          </p:cNvSpPr>
          <p:nvPr>
            <p:ph type="sldNum" sz="quarter" idx="5"/>
          </p:nvPr>
        </p:nvSpPr>
        <p:spPr/>
        <p:txBody>
          <a:bodyPr/>
          <a:lstStyle/>
          <a:p>
            <a:fld id="{D14BBB07-A372-4649-99F2-3B2D18B84C90}" type="slidenum">
              <a:rPr lang="en-US" smtClean="0"/>
              <a:t>8</a:t>
            </a:fld>
            <a:endParaRPr lang="en-US"/>
          </a:p>
        </p:txBody>
      </p:sp>
    </p:spTree>
    <p:extLst>
      <p:ext uri="{BB962C8B-B14F-4D97-AF65-F5344CB8AC3E}">
        <p14:creationId xmlns:p14="http://schemas.microsoft.com/office/powerpoint/2010/main" val="18850221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cloud deployment, those hosting machines are completely customizable, configurationally speaking.  </a:t>
            </a:r>
          </a:p>
          <a:p>
            <a:r>
              <a:rPr lang="en-US" dirty="0"/>
              <a:t>Along with having the right libraries and versions, many times certain versions of operating systems and other third party dependencies are needed.</a:t>
            </a:r>
          </a:p>
          <a:p>
            <a:endParaRPr lang="en-US" dirty="0"/>
          </a:p>
          <a:p>
            <a:r>
              <a:rPr lang="en-US" dirty="0"/>
              <a:t>This is where Docker comes in.  I packaged my program in a Docker container that had my program, Go Modules, and the bare minimums of the GO language required.  By doing do, I was able to reduce the payload of my packaged program from 2 GB to 4 MB.  Any machine running the Docker host can run my program.</a:t>
            </a:r>
          </a:p>
        </p:txBody>
      </p:sp>
      <p:sp>
        <p:nvSpPr>
          <p:cNvPr id="4" name="Slide Number Placeholder 3"/>
          <p:cNvSpPr>
            <a:spLocks noGrp="1"/>
          </p:cNvSpPr>
          <p:nvPr>
            <p:ph type="sldNum" sz="quarter" idx="5"/>
          </p:nvPr>
        </p:nvSpPr>
        <p:spPr/>
        <p:txBody>
          <a:bodyPr/>
          <a:lstStyle/>
          <a:p>
            <a:fld id="{D14BBB07-A372-4649-99F2-3B2D18B84C90}" type="slidenum">
              <a:rPr lang="en-US" smtClean="0"/>
              <a:t>9</a:t>
            </a:fld>
            <a:endParaRPr lang="en-US"/>
          </a:p>
        </p:txBody>
      </p:sp>
    </p:spTree>
    <p:extLst>
      <p:ext uri="{BB962C8B-B14F-4D97-AF65-F5344CB8AC3E}">
        <p14:creationId xmlns:p14="http://schemas.microsoft.com/office/powerpoint/2010/main" val="726019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mostly exhaustive list of all the topics I encountered and had to learn during my time </a:t>
            </a:r>
            <a:r>
              <a:rPr lang="en-US" dirty="0" err="1"/>
              <a:t>Eagleview</a:t>
            </a:r>
            <a:r>
              <a:rPr lang="en-US" dirty="0"/>
              <a:t>.  It was a very cliché moment and the end, creating this list, remembering all my struggles, but being so proud of all that I had done.</a:t>
            </a:r>
          </a:p>
          <a:p>
            <a:endParaRPr lang="en-US" dirty="0"/>
          </a:p>
          <a:p>
            <a:r>
              <a:rPr lang="en-US" dirty="0"/>
              <a:t>I am happy to clarify any of these topics if they seem of interest to you?</a:t>
            </a:r>
          </a:p>
        </p:txBody>
      </p:sp>
      <p:sp>
        <p:nvSpPr>
          <p:cNvPr id="4" name="Slide Number Placeholder 3"/>
          <p:cNvSpPr>
            <a:spLocks noGrp="1"/>
          </p:cNvSpPr>
          <p:nvPr>
            <p:ph type="sldNum" sz="quarter" idx="5"/>
          </p:nvPr>
        </p:nvSpPr>
        <p:spPr/>
        <p:txBody>
          <a:bodyPr/>
          <a:lstStyle/>
          <a:p>
            <a:fld id="{D14BBB07-A372-4649-99F2-3B2D18B84C90}" type="slidenum">
              <a:rPr lang="en-US" smtClean="0"/>
              <a:t>10</a:t>
            </a:fld>
            <a:endParaRPr lang="en-US"/>
          </a:p>
        </p:txBody>
      </p:sp>
    </p:spTree>
    <p:extLst>
      <p:ext uri="{BB962C8B-B14F-4D97-AF65-F5344CB8AC3E}">
        <p14:creationId xmlns:p14="http://schemas.microsoft.com/office/powerpoint/2010/main" val="3310489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3/19/20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3/19/20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7" Type="http://schemas.openxmlformats.org/officeDocument/2006/relationships/image" Target="../media/image16.tif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5.tiff"/><Relationship Id="rId5" Type="http://schemas.openxmlformats.org/officeDocument/2006/relationships/image" Target="../media/image14.tiff"/><Relationship Id="rId4" Type="http://schemas.openxmlformats.org/officeDocument/2006/relationships/image" Target="../media/image13.tiff"/></Relationships>
</file>

<file path=ppt/slides/_rels/slide1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tiff"/></Relationships>
</file>

<file path=ppt/slides/_rels/slide12.xml.rels><?xml version="1.0" encoding="UTF-8" standalone="yes"?>
<Relationships xmlns="http://schemas.openxmlformats.org/package/2006/relationships"><Relationship Id="rId3" Type="http://schemas.openxmlformats.org/officeDocument/2006/relationships/hyperlink" Target="https://www.snyxius.com/implement-agile-development-process-easy-steps/" TargetMode="External"/><Relationship Id="rId2" Type="http://schemas.openxmlformats.org/officeDocument/2006/relationships/hyperlink" Target="https://shareurcodes.com/blog/creating%20a%20simple%20rest%20api%20in%20php" TargetMode="External"/><Relationship Id="rId1" Type="http://schemas.openxmlformats.org/officeDocument/2006/relationships/slideLayout" Target="../slideLayouts/slideLayout2.xml"/><Relationship Id="rId5" Type="http://schemas.openxmlformats.org/officeDocument/2006/relationships/hyperlink" Target="https://www.stanthonyshs.org/best-practices/" TargetMode="External"/><Relationship Id="rId4" Type="http://schemas.openxmlformats.org/officeDocument/2006/relationships/hyperlink" Target="https://medium.com/mindorks/create-projects-independent-of-gopath-using-go-modules-802260cdfb51"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media/image4.tiff"/><Relationship Id="rId3" Type="http://schemas.openxmlformats.org/officeDocument/2006/relationships/image" Target="../media/image13.tiff"/><Relationship Id="rId7" Type="http://schemas.openxmlformats.org/officeDocument/2006/relationships/image" Target="../media/image19.tiff"/><Relationship Id="rId2" Type="http://schemas.openxmlformats.org/officeDocument/2006/relationships/image" Target="../media/image12.tiff"/><Relationship Id="rId1" Type="http://schemas.openxmlformats.org/officeDocument/2006/relationships/slideLayout" Target="../slideLayouts/slideLayout1.xml"/><Relationship Id="rId6" Type="http://schemas.openxmlformats.org/officeDocument/2006/relationships/image" Target="../media/image7.tiff"/><Relationship Id="rId11" Type="http://schemas.openxmlformats.org/officeDocument/2006/relationships/image" Target="../media/image20.png"/><Relationship Id="rId5" Type="http://schemas.openxmlformats.org/officeDocument/2006/relationships/image" Target="../media/image15.tiff"/><Relationship Id="rId10" Type="http://schemas.openxmlformats.org/officeDocument/2006/relationships/image" Target="../media/image3.svg"/><Relationship Id="rId4" Type="http://schemas.openxmlformats.org/officeDocument/2006/relationships/image" Target="../media/image14.tiff"/><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9D367-2EA1-EC4D-922D-F2790AC1ED5B}"/>
              </a:ext>
            </a:extLst>
          </p:cNvPr>
          <p:cNvSpPr>
            <a:spLocks noGrp="1"/>
          </p:cNvSpPr>
          <p:nvPr>
            <p:ph type="ctrTitle"/>
          </p:nvPr>
        </p:nvSpPr>
        <p:spPr>
          <a:xfrm>
            <a:off x="62475" y="1379174"/>
            <a:ext cx="11982203" cy="2295465"/>
          </a:xfrm>
        </p:spPr>
        <p:txBody>
          <a:bodyPr>
            <a:normAutofit fontScale="90000"/>
          </a:bodyPr>
          <a:lstStyle/>
          <a:p>
            <a:r>
              <a:rPr lang="en-US" sz="4400" dirty="0"/>
              <a:t>Func  </a:t>
            </a:r>
            <a:r>
              <a:rPr lang="en-US" sz="4400" dirty="0" err="1"/>
              <a:t>Eagleview_Internship</a:t>
            </a:r>
            <a:r>
              <a:rPr lang="en-US" sz="4400" dirty="0"/>
              <a:t>()  experience { }</a:t>
            </a:r>
            <a:br>
              <a:rPr lang="en-US" sz="4400" dirty="0"/>
            </a:br>
            <a:br>
              <a:rPr lang="en-US" sz="4400" dirty="0"/>
            </a:br>
            <a:br>
              <a:rPr lang="en-US" dirty="0"/>
            </a:br>
            <a:r>
              <a:rPr lang="en-US" sz="3100" dirty="0"/>
              <a:t>Mitchell Kane</a:t>
            </a:r>
            <a:endParaRPr lang="en-US" dirty="0"/>
          </a:p>
        </p:txBody>
      </p:sp>
      <p:sp>
        <p:nvSpPr>
          <p:cNvPr id="3" name="Subtitle 2">
            <a:extLst>
              <a:ext uri="{FF2B5EF4-FFF2-40B4-BE49-F238E27FC236}">
                <a16:creationId xmlns:a16="http://schemas.microsoft.com/office/drawing/2014/main" id="{EB224ABA-7E20-334D-93AC-3684290C22EE}"/>
              </a:ext>
            </a:extLst>
          </p:cNvPr>
          <p:cNvSpPr>
            <a:spLocks noGrp="1"/>
          </p:cNvSpPr>
          <p:nvPr>
            <p:ph type="subTitle" idx="1"/>
          </p:nvPr>
        </p:nvSpPr>
        <p:spPr>
          <a:xfrm>
            <a:off x="160748" y="4305064"/>
            <a:ext cx="11749170" cy="2425148"/>
          </a:xfrm>
        </p:spPr>
        <p:txBody>
          <a:bodyPr>
            <a:normAutofit fontScale="70000" lnSpcReduction="20000"/>
          </a:bodyPr>
          <a:lstStyle/>
          <a:p>
            <a:r>
              <a:rPr lang="en-US" sz="2400" dirty="0"/>
              <a:t>University of Washington Bothell</a:t>
            </a:r>
          </a:p>
          <a:p>
            <a:r>
              <a:rPr lang="en-US" sz="2400" dirty="0"/>
              <a:t>3/20/2020</a:t>
            </a:r>
          </a:p>
          <a:p>
            <a:endParaRPr lang="en-US" sz="2400" dirty="0"/>
          </a:p>
          <a:p>
            <a:endParaRPr lang="en-US" sz="2400" dirty="0"/>
          </a:p>
          <a:p>
            <a:endParaRPr lang="en-US" sz="2400" dirty="0"/>
          </a:p>
          <a:p>
            <a:endParaRPr lang="en-US" sz="2400" dirty="0"/>
          </a:p>
          <a:p>
            <a:r>
              <a:rPr lang="en-US" sz="2400" dirty="0"/>
              <a:t>Sponsor: </a:t>
            </a:r>
            <a:r>
              <a:rPr lang="en-US" sz="2400" dirty="0" err="1"/>
              <a:t>eagleview</a:t>
            </a:r>
            <a:r>
              <a:rPr lang="en-US" sz="2400" dirty="0"/>
              <a:t>                                                                                              Advisor: Prof. Erika Parsons</a:t>
            </a:r>
          </a:p>
        </p:txBody>
      </p:sp>
    </p:spTree>
    <p:extLst>
      <p:ext uri="{BB962C8B-B14F-4D97-AF65-F5344CB8AC3E}">
        <p14:creationId xmlns:p14="http://schemas.microsoft.com/office/powerpoint/2010/main" val="6161004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00F28-4FCC-B348-B4F7-2B46FC4B8776}"/>
              </a:ext>
            </a:extLst>
          </p:cNvPr>
          <p:cNvSpPr>
            <a:spLocks noGrp="1"/>
          </p:cNvSpPr>
          <p:nvPr>
            <p:ph type="title"/>
          </p:nvPr>
        </p:nvSpPr>
        <p:spPr>
          <a:xfrm>
            <a:off x="2409402" y="150421"/>
            <a:ext cx="7373195" cy="1563584"/>
          </a:xfrm>
        </p:spPr>
        <p:txBody>
          <a:bodyPr/>
          <a:lstStyle/>
          <a:p>
            <a:pPr algn="ctr"/>
            <a:r>
              <a:rPr lang="en-US" dirty="0"/>
              <a:t>Topics (tools) I Learned</a:t>
            </a:r>
          </a:p>
        </p:txBody>
      </p:sp>
      <p:sp>
        <p:nvSpPr>
          <p:cNvPr id="3" name="Content Placeholder 2">
            <a:extLst>
              <a:ext uri="{FF2B5EF4-FFF2-40B4-BE49-F238E27FC236}">
                <a16:creationId xmlns:a16="http://schemas.microsoft.com/office/drawing/2014/main" id="{6389250E-73A2-5741-AF1F-6466EC4C20C9}"/>
              </a:ext>
            </a:extLst>
          </p:cNvPr>
          <p:cNvSpPr>
            <a:spLocks noGrp="1"/>
          </p:cNvSpPr>
          <p:nvPr>
            <p:ph idx="1"/>
          </p:nvPr>
        </p:nvSpPr>
        <p:spPr>
          <a:xfrm>
            <a:off x="2213458" y="1698171"/>
            <a:ext cx="8430099" cy="4668982"/>
          </a:xfrm>
        </p:spPr>
        <p:txBody>
          <a:bodyPr numCol="2">
            <a:normAutofit fontScale="85000" lnSpcReduction="10000"/>
          </a:bodyPr>
          <a:lstStyle/>
          <a:p>
            <a:r>
              <a:rPr lang="en-US" dirty="0"/>
              <a:t>Microservices</a:t>
            </a:r>
          </a:p>
          <a:p>
            <a:r>
              <a:rPr lang="en-US" dirty="0"/>
              <a:t>Web applications</a:t>
            </a:r>
          </a:p>
          <a:p>
            <a:r>
              <a:rPr lang="en-US" dirty="0"/>
              <a:t>Http requests/get/post</a:t>
            </a:r>
          </a:p>
          <a:p>
            <a:r>
              <a:rPr lang="en-US" dirty="0"/>
              <a:t>Response/Body</a:t>
            </a:r>
          </a:p>
          <a:p>
            <a:r>
              <a:rPr lang="en-US" dirty="0"/>
              <a:t>Endpoint Routing</a:t>
            </a:r>
          </a:p>
          <a:p>
            <a:r>
              <a:rPr lang="en-US" dirty="0"/>
              <a:t>Unit tests</a:t>
            </a:r>
          </a:p>
          <a:p>
            <a:r>
              <a:rPr lang="en-US" dirty="0"/>
              <a:t>Integration tests</a:t>
            </a:r>
          </a:p>
          <a:p>
            <a:r>
              <a:rPr lang="en-US" dirty="0"/>
              <a:t>Docker</a:t>
            </a:r>
          </a:p>
          <a:p>
            <a:r>
              <a:rPr lang="en-US" dirty="0"/>
              <a:t>Code coverage</a:t>
            </a:r>
          </a:p>
          <a:p>
            <a:r>
              <a:rPr lang="en-US" dirty="0"/>
              <a:t>Domain driven design</a:t>
            </a:r>
          </a:p>
          <a:p>
            <a:r>
              <a:rPr lang="en-US" dirty="0"/>
              <a:t>Test driven design</a:t>
            </a:r>
          </a:p>
          <a:p>
            <a:r>
              <a:rPr lang="en-US" dirty="0"/>
              <a:t>retro meetings</a:t>
            </a:r>
          </a:p>
          <a:p>
            <a:r>
              <a:rPr lang="en-US" dirty="0"/>
              <a:t>Fibonacci rankings</a:t>
            </a:r>
          </a:p>
          <a:p>
            <a:r>
              <a:rPr lang="en-US" dirty="0"/>
              <a:t>Visual studio</a:t>
            </a:r>
          </a:p>
          <a:p>
            <a:r>
              <a:rPr lang="en-US" dirty="0"/>
              <a:t>VS code</a:t>
            </a:r>
          </a:p>
          <a:p>
            <a:r>
              <a:rPr lang="en-US" dirty="0"/>
              <a:t>GoLang</a:t>
            </a:r>
          </a:p>
          <a:p>
            <a:r>
              <a:rPr lang="en-US" dirty="0" err="1"/>
              <a:t>GoPath</a:t>
            </a:r>
            <a:endParaRPr lang="en-US" dirty="0"/>
          </a:p>
          <a:p>
            <a:r>
              <a:rPr lang="en-US" dirty="0"/>
              <a:t>Go modules</a:t>
            </a:r>
          </a:p>
          <a:p>
            <a:r>
              <a:rPr lang="en-US" dirty="0"/>
              <a:t>Docker/</a:t>
            </a:r>
            <a:r>
              <a:rPr lang="en-US" dirty="0" err="1"/>
              <a:t>Dockerfiles</a:t>
            </a:r>
            <a:endParaRPr lang="en-US" dirty="0"/>
          </a:p>
          <a:p>
            <a:r>
              <a:rPr lang="en-US" dirty="0"/>
              <a:t>Jenkins</a:t>
            </a:r>
          </a:p>
          <a:p>
            <a:r>
              <a:rPr lang="en-US" dirty="0"/>
              <a:t>Git hub command line interface</a:t>
            </a:r>
          </a:p>
          <a:p>
            <a:r>
              <a:rPr lang="en-US" dirty="0" err="1"/>
              <a:t>GitFlow</a:t>
            </a:r>
            <a:endParaRPr lang="en-US" dirty="0"/>
          </a:p>
          <a:p>
            <a:r>
              <a:rPr lang="en-US" dirty="0"/>
              <a:t>JSON</a:t>
            </a:r>
          </a:p>
          <a:p>
            <a:r>
              <a:rPr lang="en-US" dirty="0"/>
              <a:t>Marshalling/Unmarshalling</a:t>
            </a:r>
          </a:p>
          <a:p>
            <a:r>
              <a:rPr lang="en-US" dirty="0"/>
              <a:t>REST </a:t>
            </a:r>
            <a:r>
              <a:rPr lang="en-US" dirty="0" err="1"/>
              <a:t>api</a:t>
            </a:r>
            <a:endParaRPr lang="en-US" dirty="0"/>
          </a:p>
          <a:p>
            <a:r>
              <a:rPr lang="en-US" dirty="0"/>
              <a:t>Interfaces</a:t>
            </a:r>
          </a:p>
        </p:txBody>
      </p:sp>
      <p:pic>
        <p:nvPicPr>
          <p:cNvPr id="4" name="Picture 3">
            <a:extLst>
              <a:ext uri="{FF2B5EF4-FFF2-40B4-BE49-F238E27FC236}">
                <a16:creationId xmlns:a16="http://schemas.microsoft.com/office/drawing/2014/main" id="{B30710DF-7BA9-2248-9EA1-E5BFC89E736F}"/>
              </a:ext>
            </a:extLst>
          </p:cNvPr>
          <p:cNvPicPr>
            <a:picLocks noChangeAspect="1"/>
          </p:cNvPicPr>
          <p:nvPr/>
        </p:nvPicPr>
        <p:blipFill>
          <a:blip r:embed="rId3"/>
          <a:stretch>
            <a:fillRect/>
          </a:stretch>
        </p:blipFill>
        <p:spPr>
          <a:xfrm>
            <a:off x="456269" y="1379024"/>
            <a:ext cx="1445799" cy="542175"/>
          </a:xfrm>
          <a:prstGeom prst="rect">
            <a:avLst/>
          </a:prstGeom>
        </p:spPr>
      </p:pic>
      <p:pic>
        <p:nvPicPr>
          <p:cNvPr id="5" name="Picture 4">
            <a:extLst>
              <a:ext uri="{FF2B5EF4-FFF2-40B4-BE49-F238E27FC236}">
                <a16:creationId xmlns:a16="http://schemas.microsoft.com/office/drawing/2014/main" id="{43A1732E-5CBD-A94D-8476-CC7C5F825DC1}"/>
              </a:ext>
            </a:extLst>
          </p:cNvPr>
          <p:cNvPicPr>
            <a:picLocks noChangeAspect="1"/>
          </p:cNvPicPr>
          <p:nvPr/>
        </p:nvPicPr>
        <p:blipFill>
          <a:blip r:embed="rId4"/>
          <a:stretch>
            <a:fillRect/>
          </a:stretch>
        </p:blipFill>
        <p:spPr>
          <a:xfrm>
            <a:off x="10241803" y="734535"/>
            <a:ext cx="1198314" cy="730679"/>
          </a:xfrm>
          <a:prstGeom prst="rect">
            <a:avLst/>
          </a:prstGeom>
        </p:spPr>
      </p:pic>
      <p:pic>
        <p:nvPicPr>
          <p:cNvPr id="6" name="Picture 5">
            <a:extLst>
              <a:ext uri="{FF2B5EF4-FFF2-40B4-BE49-F238E27FC236}">
                <a16:creationId xmlns:a16="http://schemas.microsoft.com/office/drawing/2014/main" id="{3F7DF18D-25FE-6F4E-B4CC-C486ED9978F2}"/>
              </a:ext>
            </a:extLst>
          </p:cNvPr>
          <p:cNvPicPr>
            <a:picLocks noChangeAspect="1"/>
          </p:cNvPicPr>
          <p:nvPr/>
        </p:nvPicPr>
        <p:blipFill>
          <a:blip r:embed="rId5"/>
          <a:stretch>
            <a:fillRect/>
          </a:stretch>
        </p:blipFill>
        <p:spPr>
          <a:xfrm>
            <a:off x="420173" y="5141332"/>
            <a:ext cx="1464015" cy="768610"/>
          </a:xfrm>
          <a:prstGeom prst="rect">
            <a:avLst/>
          </a:prstGeom>
        </p:spPr>
      </p:pic>
      <p:pic>
        <p:nvPicPr>
          <p:cNvPr id="7" name="Picture 6">
            <a:extLst>
              <a:ext uri="{FF2B5EF4-FFF2-40B4-BE49-F238E27FC236}">
                <a16:creationId xmlns:a16="http://schemas.microsoft.com/office/drawing/2014/main" id="{AF104D90-CAE8-F44F-98C1-BD4734539392}"/>
              </a:ext>
            </a:extLst>
          </p:cNvPr>
          <p:cNvPicPr>
            <a:picLocks noChangeAspect="1"/>
          </p:cNvPicPr>
          <p:nvPr/>
        </p:nvPicPr>
        <p:blipFill>
          <a:blip r:embed="rId6"/>
          <a:stretch>
            <a:fillRect/>
          </a:stretch>
        </p:blipFill>
        <p:spPr>
          <a:xfrm>
            <a:off x="10222966" y="5769787"/>
            <a:ext cx="1420764" cy="597366"/>
          </a:xfrm>
          <a:prstGeom prst="rect">
            <a:avLst/>
          </a:prstGeom>
        </p:spPr>
      </p:pic>
      <p:pic>
        <p:nvPicPr>
          <p:cNvPr id="8" name="Picture 7">
            <a:extLst>
              <a:ext uri="{FF2B5EF4-FFF2-40B4-BE49-F238E27FC236}">
                <a16:creationId xmlns:a16="http://schemas.microsoft.com/office/drawing/2014/main" id="{12A4D1A5-AE9C-384D-8F7B-3689521C14D8}"/>
              </a:ext>
            </a:extLst>
          </p:cNvPr>
          <p:cNvPicPr>
            <a:picLocks noChangeAspect="1"/>
          </p:cNvPicPr>
          <p:nvPr/>
        </p:nvPicPr>
        <p:blipFill>
          <a:blip r:embed="rId7"/>
          <a:stretch>
            <a:fillRect/>
          </a:stretch>
        </p:blipFill>
        <p:spPr>
          <a:xfrm>
            <a:off x="9892276" y="2553916"/>
            <a:ext cx="1926789" cy="1926789"/>
          </a:xfrm>
          <a:prstGeom prst="rect">
            <a:avLst/>
          </a:prstGeom>
        </p:spPr>
      </p:pic>
    </p:spTree>
    <p:extLst>
      <p:ext uri="{BB962C8B-B14F-4D97-AF65-F5344CB8AC3E}">
        <p14:creationId xmlns:p14="http://schemas.microsoft.com/office/powerpoint/2010/main" val="23516255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78D51C-0B4C-D449-858B-7274B13201EC}"/>
              </a:ext>
            </a:extLst>
          </p:cNvPr>
          <p:cNvSpPr>
            <a:spLocks noGrp="1"/>
          </p:cNvSpPr>
          <p:nvPr>
            <p:ph type="title"/>
          </p:nvPr>
        </p:nvSpPr>
        <p:spPr>
          <a:xfrm>
            <a:off x="3618706" y="370936"/>
            <a:ext cx="4954587" cy="1391728"/>
          </a:xfrm>
        </p:spPr>
        <p:txBody>
          <a:bodyPr/>
          <a:lstStyle/>
          <a:p>
            <a:pPr algn="ctr"/>
            <a:r>
              <a:rPr lang="en-US" dirty="0"/>
              <a:t>Important learns</a:t>
            </a:r>
          </a:p>
        </p:txBody>
      </p:sp>
      <p:sp>
        <p:nvSpPr>
          <p:cNvPr id="4" name="TextBox 3">
            <a:extLst>
              <a:ext uri="{FF2B5EF4-FFF2-40B4-BE49-F238E27FC236}">
                <a16:creationId xmlns:a16="http://schemas.microsoft.com/office/drawing/2014/main" id="{92133D3C-5B42-4945-8CB1-01C7E503E83A}"/>
              </a:ext>
            </a:extLst>
          </p:cNvPr>
          <p:cNvSpPr txBox="1"/>
          <p:nvPr/>
        </p:nvSpPr>
        <p:spPr>
          <a:xfrm>
            <a:off x="7349705" y="4433978"/>
            <a:ext cx="4641011" cy="1631216"/>
          </a:xfrm>
          <a:prstGeom prst="rect">
            <a:avLst/>
          </a:prstGeom>
          <a:noFill/>
        </p:spPr>
        <p:txBody>
          <a:bodyPr wrap="square" rtlCol="0">
            <a:spAutoFit/>
          </a:bodyPr>
          <a:lstStyle/>
          <a:p>
            <a:pPr marL="342900" indent="-342900">
              <a:buFont typeface="Arial" panose="020B0604020202020204" pitchFamily="34" charset="0"/>
              <a:buChar char="•"/>
            </a:pPr>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Have regular 1:1 with your leads</a:t>
            </a:r>
          </a:p>
          <a:p>
            <a:pPr marL="342900" indent="-342900">
              <a:buFont typeface="Arial" panose="020B0604020202020204" pitchFamily="34" charset="0"/>
              <a:buChar char="•"/>
            </a:pPr>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Be prepared for scrum meetings</a:t>
            </a:r>
          </a:p>
          <a:p>
            <a:pPr marL="342900" indent="-342900">
              <a:buFont typeface="Arial" panose="020B0604020202020204" pitchFamily="34" charset="0"/>
              <a:buChar char="•"/>
            </a:pPr>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Be prepared for sprint planning</a:t>
            </a:r>
          </a:p>
          <a:p>
            <a:pPr marL="342900" indent="-342900">
              <a:buFont typeface="Arial" panose="020B0604020202020204" pitchFamily="34" charset="0"/>
              <a:buChar char="•"/>
            </a:pPr>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Have a “why” for all your ideas</a:t>
            </a:r>
          </a:p>
          <a:p>
            <a:pPr marL="342900" indent="-342900">
              <a:buFont typeface="Arial" panose="020B0604020202020204" pitchFamily="34" charset="0"/>
              <a:buChar char="•"/>
            </a:pPr>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Have tests in mind before coding</a:t>
            </a:r>
            <a:endParaRPr lang="en-US" dirty="0"/>
          </a:p>
        </p:txBody>
      </p:sp>
      <p:sp>
        <p:nvSpPr>
          <p:cNvPr id="5" name="TextBox 4">
            <a:extLst>
              <a:ext uri="{FF2B5EF4-FFF2-40B4-BE49-F238E27FC236}">
                <a16:creationId xmlns:a16="http://schemas.microsoft.com/office/drawing/2014/main" id="{02B52702-B248-234B-8F49-A60563E3DB93}"/>
              </a:ext>
            </a:extLst>
          </p:cNvPr>
          <p:cNvSpPr txBox="1"/>
          <p:nvPr/>
        </p:nvSpPr>
        <p:spPr>
          <a:xfrm>
            <a:off x="540438" y="4433978"/>
            <a:ext cx="6122029" cy="2215991"/>
          </a:xfrm>
          <a:prstGeom prst="rect">
            <a:avLst/>
          </a:prstGeom>
          <a:noFill/>
        </p:spPr>
        <p:txBody>
          <a:bodyPr wrap="square" rtlCol="0">
            <a:spAutoFit/>
          </a:bodyPr>
          <a:lstStyle/>
          <a:p>
            <a:pPr marL="342900" indent="-342900">
              <a:buFont typeface="Arial" panose="020B0604020202020204" pitchFamily="34" charset="0"/>
              <a:buChar char="•"/>
            </a:pPr>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Each git branch should encompass one change</a:t>
            </a:r>
          </a:p>
          <a:p>
            <a:pPr marL="342900" indent="-342900">
              <a:buFont typeface="Arial" panose="020B0604020202020204" pitchFamily="34" charset="0"/>
              <a:buChar char="•"/>
            </a:pPr>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Resolve conflicts yourself, prior to pushing</a:t>
            </a:r>
          </a:p>
          <a:p>
            <a:pPr marL="342900" indent="-342900">
              <a:buFont typeface="Arial" panose="020B0604020202020204" pitchFamily="34" charset="0"/>
              <a:buChar char="•"/>
            </a:pPr>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Functions/methods should accomplish one task</a:t>
            </a:r>
          </a:p>
          <a:p>
            <a:pPr marL="342900" indent="-342900">
              <a:buFont typeface="Arial" panose="020B0604020202020204" pitchFamily="34" charset="0"/>
              <a:buChar char="•"/>
            </a:pPr>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Break large tasks into multiple smalls if possible</a:t>
            </a:r>
          </a:p>
          <a:p>
            <a:pPr marL="342900" indent="-342900">
              <a:buFont typeface="Arial" panose="020B0604020202020204" pitchFamily="34" charset="0"/>
              <a:buChar char="•"/>
            </a:pPr>
            <a:endPar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marL="342900" indent="-342900">
              <a:buFont typeface="Arial" panose="020B0604020202020204" pitchFamily="34" charset="0"/>
              <a:buChar char="•"/>
            </a:pPr>
            <a:endPar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endParaRPr>
          </a:p>
          <a:p>
            <a:pPr marL="342900" indent="-342900">
              <a:buFont typeface="Arial" panose="020B0604020202020204" pitchFamily="34" charset="0"/>
              <a:buChar char="•"/>
            </a:pPr>
            <a:endParaRPr lang="en-US" dirty="0"/>
          </a:p>
        </p:txBody>
      </p:sp>
      <p:pic>
        <p:nvPicPr>
          <p:cNvPr id="11" name="Picture 10">
            <a:extLst>
              <a:ext uri="{FF2B5EF4-FFF2-40B4-BE49-F238E27FC236}">
                <a16:creationId xmlns:a16="http://schemas.microsoft.com/office/drawing/2014/main" id="{1E3CD38D-45BA-8B4B-A736-48BFABFDC23E}"/>
              </a:ext>
            </a:extLst>
          </p:cNvPr>
          <p:cNvPicPr>
            <a:picLocks noChangeAspect="1"/>
          </p:cNvPicPr>
          <p:nvPr/>
        </p:nvPicPr>
        <p:blipFill>
          <a:blip r:embed="rId3"/>
          <a:stretch>
            <a:fillRect/>
          </a:stretch>
        </p:blipFill>
        <p:spPr>
          <a:xfrm>
            <a:off x="8615081" y="273050"/>
            <a:ext cx="1155700" cy="1587500"/>
          </a:xfrm>
          <a:prstGeom prst="rect">
            <a:avLst/>
          </a:prstGeom>
        </p:spPr>
      </p:pic>
      <p:pic>
        <p:nvPicPr>
          <p:cNvPr id="12" name="Picture 11">
            <a:extLst>
              <a:ext uri="{FF2B5EF4-FFF2-40B4-BE49-F238E27FC236}">
                <a16:creationId xmlns:a16="http://schemas.microsoft.com/office/drawing/2014/main" id="{465D9B85-5D60-D841-86EA-11FC39EE9CDC}"/>
              </a:ext>
            </a:extLst>
          </p:cNvPr>
          <p:cNvPicPr>
            <a:picLocks noChangeAspect="1"/>
          </p:cNvPicPr>
          <p:nvPr/>
        </p:nvPicPr>
        <p:blipFill>
          <a:blip r:embed="rId4"/>
          <a:stretch>
            <a:fillRect/>
          </a:stretch>
        </p:blipFill>
        <p:spPr>
          <a:xfrm>
            <a:off x="4507300" y="1754037"/>
            <a:ext cx="3177397" cy="2325126"/>
          </a:xfrm>
          <a:prstGeom prst="rect">
            <a:avLst/>
          </a:prstGeom>
        </p:spPr>
      </p:pic>
      <p:sp>
        <p:nvSpPr>
          <p:cNvPr id="13" name="TextBox 12">
            <a:extLst>
              <a:ext uri="{FF2B5EF4-FFF2-40B4-BE49-F238E27FC236}">
                <a16:creationId xmlns:a16="http://schemas.microsoft.com/office/drawing/2014/main" id="{9DBCA4AA-1503-384A-8DD5-E5FD97666F37}"/>
              </a:ext>
            </a:extLst>
          </p:cNvPr>
          <p:cNvSpPr txBox="1"/>
          <p:nvPr/>
        </p:nvSpPr>
        <p:spPr>
          <a:xfrm>
            <a:off x="7684697" y="3709831"/>
            <a:ext cx="336884" cy="369332"/>
          </a:xfrm>
          <a:prstGeom prst="rect">
            <a:avLst/>
          </a:prstGeom>
          <a:noFill/>
        </p:spPr>
        <p:txBody>
          <a:bodyPr wrap="square" rtlCol="0">
            <a:spAutoFit/>
          </a:bodyPr>
          <a:lstStyle/>
          <a:p>
            <a:r>
              <a:rPr lang="en-US" dirty="0"/>
              <a:t>4</a:t>
            </a:r>
          </a:p>
        </p:txBody>
      </p:sp>
    </p:spTree>
    <p:extLst>
      <p:ext uri="{BB962C8B-B14F-4D97-AF65-F5344CB8AC3E}">
        <p14:creationId xmlns:p14="http://schemas.microsoft.com/office/powerpoint/2010/main" val="3379457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3C0EA-3F0C-F649-B3F9-C24897B71FBA}"/>
              </a:ext>
            </a:extLst>
          </p:cNvPr>
          <p:cNvSpPr>
            <a:spLocks noGrp="1"/>
          </p:cNvSpPr>
          <p:nvPr>
            <p:ph type="title"/>
          </p:nvPr>
        </p:nvSpPr>
        <p:spPr>
          <a:xfrm>
            <a:off x="3942047" y="665018"/>
            <a:ext cx="4307905" cy="1330036"/>
          </a:xfrm>
        </p:spPr>
        <p:txBody>
          <a:bodyPr/>
          <a:lstStyle/>
          <a:p>
            <a:r>
              <a:rPr lang="en-US" dirty="0"/>
              <a:t>Future Experiences</a:t>
            </a:r>
          </a:p>
        </p:txBody>
      </p:sp>
      <p:sp>
        <p:nvSpPr>
          <p:cNvPr id="3" name="Content Placeholder 2">
            <a:extLst>
              <a:ext uri="{FF2B5EF4-FFF2-40B4-BE49-F238E27FC236}">
                <a16:creationId xmlns:a16="http://schemas.microsoft.com/office/drawing/2014/main" id="{3B40EA99-B2B5-5B46-9C38-B0B859738C3E}"/>
              </a:ext>
            </a:extLst>
          </p:cNvPr>
          <p:cNvSpPr>
            <a:spLocks noGrp="1"/>
          </p:cNvSpPr>
          <p:nvPr>
            <p:ph idx="1"/>
          </p:nvPr>
        </p:nvSpPr>
        <p:spPr>
          <a:xfrm>
            <a:off x="3093558" y="1738746"/>
            <a:ext cx="6411444" cy="3124201"/>
          </a:xfrm>
        </p:spPr>
        <p:txBody>
          <a:bodyPr>
            <a:normAutofit/>
          </a:bodyPr>
          <a:lstStyle/>
          <a:p>
            <a:r>
              <a:rPr lang="en-US" sz="2400" dirty="0"/>
              <a:t>Jenkins file</a:t>
            </a:r>
          </a:p>
          <a:p>
            <a:r>
              <a:rPr lang="en-US" sz="2400" dirty="0"/>
              <a:t>AWS Cloud deployment lifecycle</a:t>
            </a:r>
          </a:p>
          <a:p>
            <a:r>
              <a:rPr lang="en-US" sz="2400" dirty="0"/>
              <a:t>Further teamwork experience/contribution</a:t>
            </a:r>
          </a:p>
          <a:p>
            <a:r>
              <a:rPr lang="en-US" sz="2400" dirty="0"/>
              <a:t>Bug triage</a:t>
            </a:r>
          </a:p>
          <a:p>
            <a:r>
              <a:rPr lang="en-US" sz="2400" dirty="0"/>
              <a:t>Sprint story planning</a:t>
            </a:r>
          </a:p>
        </p:txBody>
      </p:sp>
      <p:sp>
        <p:nvSpPr>
          <p:cNvPr id="4" name="TextBox 3">
            <a:extLst>
              <a:ext uri="{FF2B5EF4-FFF2-40B4-BE49-F238E27FC236}">
                <a16:creationId xmlns:a16="http://schemas.microsoft.com/office/drawing/2014/main" id="{622C5BD5-31A7-C947-84EB-6CF40C17372E}"/>
              </a:ext>
            </a:extLst>
          </p:cNvPr>
          <p:cNvSpPr txBox="1"/>
          <p:nvPr/>
        </p:nvSpPr>
        <p:spPr>
          <a:xfrm>
            <a:off x="5141626" y="5320682"/>
            <a:ext cx="1908745" cy="461665"/>
          </a:xfrm>
          <a:prstGeom prst="rect">
            <a:avLst/>
          </a:prstGeom>
          <a:noFill/>
        </p:spPr>
        <p:txBody>
          <a:bodyPr wrap="square" rtlCol="0">
            <a:spAutoFit/>
          </a:bodyPr>
          <a:lstStyle/>
          <a:p>
            <a:pPr algn="ctr"/>
            <a:r>
              <a:rPr lang="en-US" sz="2400" dirty="0"/>
              <a:t>Questions?</a:t>
            </a:r>
          </a:p>
        </p:txBody>
      </p:sp>
      <p:sp>
        <p:nvSpPr>
          <p:cNvPr id="5" name="TextBox 4">
            <a:extLst>
              <a:ext uri="{FF2B5EF4-FFF2-40B4-BE49-F238E27FC236}">
                <a16:creationId xmlns:a16="http://schemas.microsoft.com/office/drawing/2014/main" id="{DE8829DF-81EB-BB4F-9F79-75DC04DC8CEE}"/>
              </a:ext>
            </a:extLst>
          </p:cNvPr>
          <p:cNvSpPr txBox="1"/>
          <p:nvPr/>
        </p:nvSpPr>
        <p:spPr>
          <a:xfrm>
            <a:off x="96252" y="2806639"/>
            <a:ext cx="2442411" cy="3785652"/>
          </a:xfrm>
          <a:prstGeom prst="rect">
            <a:avLst/>
          </a:prstGeom>
          <a:noFill/>
        </p:spPr>
        <p:txBody>
          <a:bodyPr wrap="square" rtlCol="0">
            <a:spAutoFit/>
          </a:bodyPr>
          <a:lstStyle/>
          <a:p>
            <a:r>
              <a:rPr lang="en-US" sz="1200" dirty="0"/>
              <a:t>1- </a:t>
            </a:r>
            <a:r>
              <a:rPr lang="en-US" sz="1200" dirty="0">
                <a:hlinkClick r:id="rId2"/>
              </a:rPr>
              <a:t>https://shareurcodes.com/blog/creating%20a%20simple%20rest%20api%20in%20php</a:t>
            </a:r>
            <a:endParaRPr lang="en-US" sz="1200" dirty="0"/>
          </a:p>
          <a:p>
            <a:endParaRPr lang="en-US" sz="1200" dirty="0"/>
          </a:p>
          <a:p>
            <a:r>
              <a:rPr lang="en-US" sz="1200" dirty="0"/>
              <a:t>2- </a:t>
            </a:r>
          </a:p>
          <a:p>
            <a:r>
              <a:rPr lang="en-US" sz="1200" dirty="0">
                <a:hlinkClick r:id="rId3"/>
              </a:rPr>
              <a:t>https://www.snyxius.com/implement-agile-development-process-easy-steps/</a:t>
            </a:r>
            <a:endParaRPr lang="en-US" sz="1200" dirty="0"/>
          </a:p>
          <a:p>
            <a:endParaRPr lang="en-US" sz="1200" dirty="0"/>
          </a:p>
          <a:p>
            <a:r>
              <a:rPr lang="en-US" sz="1200" dirty="0"/>
              <a:t>3-</a:t>
            </a:r>
          </a:p>
          <a:p>
            <a:r>
              <a:rPr lang="en-US" sz="1200" dirty="0">
                <a:hlinkClick r:id="rId4"/>
              </a:rPr>
              <a:t>https://medium.com/mindorks/create-projects-independent-of-gopath-using-go-modules-802260cdfb51</a:t>
            </a:r>
            <a:endParaRPr lang="en-US" sz="1200" dirty="0"/>
          </a:p>
          <a:p>
            <a:endParaRPr lang="en-US" sz="1200" dirty="0"/>
          </a:p>
          <a:p>
            <a:endParaRPr lang="en-US" sz="1200" dirty="0"/>
          </a:p>
          <a:p>
            <a:r>
              <a:rPr lang="en-US" sz="1200" dirty="0"/>
              <a:t>4-</a:t>
            </a:r>
          </a:p>
          <a:p>
            <a:r>
              <a:rPr lang="en-US" sz="1200" dirty="0">
                <a:hlinkClick r:id="rId5"/>
              </a:rPr>
              <a:t>https://www.stanthonyshs.org/best-practices/</a:t>
            </a:r>
            <a:endParaRPr lang="en-US" sz="1200" dirty="0"/>
          </a:p>
        </p:txBody>
      </p:sp>
      <p:sp>
        <p:nvSpPr>
          <p:cNvPr id="6" name="TextBox 5">
            <a:extLst>
              <a:ext uri="{FF2B5EF4-FFF2-40B4-BE49-F238E27FC236}">
                <a16:creationId xmlns:a16="http://schemas.microsoft.com/office/drawing/2014/main" id="{1455FAEE-7A12-A044-86DB-A6D484B6718E}"/>
              </a:ext>
            </a:extLst>
          </p:cNvPr>
          <p:cNvSpPr txBox="1"/>
          <p:nvPr/>
        </p:nvSpPr>
        <p:spPr>
          <a:xfrm>
            <a:off x="192505" y="2334126"/>
            <a:ext cx="2177716" cy="369332"/>
          </a:xfrm>
          <a:prstGeom prst="rect">
            <a:avLst/>
          </a:prstGeom>
          <a:noFill/>
        </p:spPr>
        <p:txBody>
          <a:bodyPr wrap="square" rtlCol="0">
            <a:spAutoFit/>
          </a:bodyPr>
          <a:lstStyle/>
          <a:p>
            <a:r>
              <a:rPr lang="en-US" dirty="0"/>
              <a:t>References</a:t>
            </a:r>
          </a:p>
        </p:txBody>
      </p:sp>
    </p:spTree>
    <p:extLst>
      <p:ext uri="{BB962C8B-B14F-4D97-AF65-F5344CB8AC3E}">
        <p14:creationId xmlns:p14="http://schemas.microsoft.com/office/powerpoint/2010/main" val="1278631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EF1F8-7203-7740-98BB-D11C144020C2}"/>
              </a:ext>
            </a:extLst>
          </p:cNvPr>
          <p:cNvSpPr>
            <a:spLocks noGrp="1"/>
          </p:cNvSpPr>
          <p:nvPr>
            <p:ph type="ctrTitle"/>
          </p:nvPr>
        </p:nvSpPr>
        <p:spPr>
          <a:xfrm>
            <a:off x="4235183" y="315220"/>
            <a:ext cx="3588573" cy="1396593"/>
          </a:xfrm>
          <a:ln>
            <a:noFill/>
          </a:ln>
        </p:spPr>
        <p:txBody>
          <a:bodyPr>
            <a:normAutofit fontScale="90000"/>
          </a:bodyPr>
          <a:lstStyle/>
          <a:p>
            <a:r>
              <a:rPr lang="en-US" sz="2700" b="1" dirty="0"/>
              <a:t>Golang Weather Microservice</a:t>
            </a:r>
            <a:br>
              <a:rPr lang="en-US" sz="1500" dirty="0"/>
            </a:br>
            <a:r>
              <a:rPr lang="en-US" sz="1300" dirty="0"/>
              <a:t>EagleView Technologies</a:t>
            </a:r>
            <a:br>
              <a:rPr lang="en-US" sz="1500" dirty="0"/>
            </a:br>
            <a:r>
              <a:rPr lang="en-US" sz="1600" dirty="0"/>
              <a:t>Mitchell Kane</a:t>
            </a:r>
            <a:br>
              <a:rPr lang="en-US" sz="1350" dirty="0"/>
            </a:br>
            <a:r>
              <a:rPr lang="en-US" sz="1000" dirty="0"/>
              <a:t>Faculty Advisor Dr. Erika Parsons</a:t>
            </a:r>
            <a:br>
              <a:rPr lang="en-US" sz="1200" dirty="0"/>
            </a:br>
            <a:endParaRPr lang="en-US" sz="1500" dirty="0"/>
          </a:p>
        </p:txBody>
      </p:sp>
      <p:sp>
        <p:nvSpPr>
          <p:cNvPr id="3" name="Subtitle 2">
            <a:extLst>
              <a:ext uri="{FF2B5EF4-FFF2-40B4-BE49-F238E27FC236}">
                <a16:creationId xmlns:a16="http://schemas.microsoft.com/office/drawing/2014/main" id="{EB0D05C1-2F21-444B-8934-C9F3F2D08393}"/>
              </a:ext>
            </a:extLst>
          </p:cNvPr>
          <p:cNvSpPr>
            <a:spLocks noGrp="1"/>
          </p:cNvSpPr>
          <p:nvPr>
            <p:ph type="subTitle" idx="1"/>
          </p:nvPr>
        </p:nvSpPr>
        <p:spPr>
          <a:xfrm>
            <a:off x="1715450" y="509588"/>
            <a:ext cx="2394401" cy="1757362"/>
          </a:xfrm>
          <a:ln>
            <a:solidFill>
              <a:schemeClr val="tx1"/>
            </a:solidFill>
          </a:ln>
        </p:spPr>
        <p:txBody>
          <a:bodyPr>
            <a:normAutofit fontScale="85000" lnSpcReduction="20000"/>
          </a:bodyPr>
          <a:lstStyle/>
          <a:p>
            <a:r>
              <a:rPr lang="en-US" sz="1900" dirty="0"/>
              <a:t>EagleView</a:t>
            </a:r>
          </a:p>
          <a:p>
            <a:pPr marL="257175" indent="-257175" algn="l">
              <a:buFont typeface="Arial" panose="020B0604020202020204" pitchFamily="34" charset="0"/>
              <a:buChar char="•"/>
            </a:pPr>
            <a:r>
              <a:rPr lang="en-US" sz="1400" dirty="0"/>
              <a:t>Drone and plane aerial surveillance</a:t>
            </a:r>
          </a:p>
          <a:p>
            <a:pPr marL="257175" indent="-257175" algn="l">
              <a:buFont typeface="Arial" panose="020B0604020202020204" pitchFamily="34" charset="0"/>
              <a:buChar char="•"/>
            </a:pPr>
            <a:r>
              <a:rPr lang="en-US" sz="1400" dirty="0"/>
              <a:t>Footage for government, insurance, private agencies</a:t>
            </a:r>
          </a:p>
          <a:p>
            <a:pPr marL="257175" indent="-257175" algn="l">
              <a:buFont typeface="Arial" panose="020B0604020202020204" pitchFamily="34" charset="0"/>
              <a:buChar char="•"/>
            </a:pPr>
            <a:r>
              <a:rPr lang="en-US" sz="1400" dirty="0"/>
              <a:t>Roofing, solar panels, property lines, natural phenomena </a:t>
            </a:r>
          </a:p>
          <a:p>
            <a:pPr marL="257175" indent="-257175" algn="l">
              <a:buFont typeface="Arial" panose="020B0604020202020204" pitchFamily="34" charset="0"/>
              <a:buChar char="•"/>
            </a:pPr>
            <a:endParaRPr lang="en-US" sz="900" dirty="0"/>
          </a:p>
        </p:txBody>
      </p:sp>
      <p:sp>
        <p:nvSpPr>
          <p:cNvPr id="4" name="Subtitle 2">
            <a:extLst>
              <a:ext uri="{FF2B5EF4-FFF2-40B4-BE49-F238E27FC236}">
                <a16:creationId xmlns:a16="http://schemas.microsoft.com/office/drawing/2014/main" id="{8D76C15F-FD68-4F40-9AA1-24A1BF1AC6F7}"/>
              </a:ext>
            </a:extLst>
          </p:cNvPr>
          <p:cNvSpPr txBox="1">
            <a:spLocks/>
          </p:cNvSpPr>
          <p:nvPr/>
        </p:nvSpPr>
        <p:spPr>
          <a:xfrm>
            <a:off x="1732082" y="2458884"/>
            <a:ext cx="2000044" cy="1879317"/>
          </a:xfrm>
          <a:prstGeom prst="rect">
            <a:avLst/>
          </a:prstGeom>
          <a:ln>
            <a:solidFill>
              <a:schemeClr val="tx1"/>
            </a:solidFill>
          </a:ln>
        </p:spPr>
        <p:txBody>
          <a:bodyPr vert="horz" lIns="68580" tIns="34290" rIns="68580" bIns="34290" rtlCol="0" anchor="t">
            <a:normAutofit/>
          </a:bodyPr>
          <a:lstStyle>
            <a:lvl1pPr marL="0" indent="0" algn="ctr" defTabSz="457200" rtl="0" eaLnBrk="1" latinLnBrk="0" hangingPunct="1">
              <a:spcBef>
                <a:spcPct val="20000"/>
              </a:spcBef>
              <a:spcAft>
                <a:spcPts val="600"/>
              </a:spcAft>
              <a:buClr>
                <a:schemeClr val="tx1"/>
              </a:buClr>
              <a:buSzPct val="100000"/>
              <a:buFont typeface="Arial"/>
              <a:buNone/>
              <a:defRPr sz="2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sz="1600" dirty="0"/>
              <a:t>Problem/Overview</a:t>
            </a:r>
          </a:p>
          <a:p>
            <a:pPr marL="257175" indent="-257175" algn="l">
              <a:buFont typeface="Arial" panose="020B0604020202020204" pitchFamily="34" charset="0"/>
              <a:buChar char="•"/>
            </a:pPr>
            <a:r>
              <a:rPr lang="en-US" sz="1200" dirty="0"/>
              <a:t>Transition from monolithic legacy to microservice architecture</a:t>
            </a:r>
          </a:p>
          <a:p>
            <a:pPr marL="257175" indent="-257175" algn="l">
              <a:buFont typeface="Arial" panose="020B0604020202020204" pitchFamily="34" charset="0"/>
              <a:buChar char="•"/>
            </a:pPr>
            <a:r>
              <a:rPr lang="en-US" sz="1200" dirty="0"/>
              <a:t>Transition from C# to Golang</a:t>
            </a:r>
          </a:p>
        </p:txBody>
      </p:sp>
      <p:sp>
        <p:nvSpPr>
          <p:cNvPr id="6" name="Subtitle 2">
            <a:extLst>
              <a:ext uri="{FF2B5EF4-FFF2-40B4-BE49-F238E27FC236}">
                <a16:creationId xmlns:a16="http://schemas.microsoft.com/office/drawing/2014/main" id="{094A229A-582A-6C44-B852-49471D85F72F}"/>
              </a:ext>
            </a:extLst>
          </p:cNvPr>
          <p:cNvSpPr txBox="1">
            <a:spLocks/>
          </p:cNvSpPr>
          <p:nvPr/>
        </p:nvSpPr>
        <p:spPr>
          <a:xfrm>
            <a:off x="8476507" y="2481263"/>
            <a:ext cx="1982735" cy="2247901"/>
          </a:xfrm>
          <a:prstGeom prst="rect">
            <a:avLst/>
          </a:prstGeom>
          <a:ln>
            <a:solidFill>
              <a:schemeClr val="tx1"/>
            </a:solidFill>
          </a:ln>
        </p:spPr>
        <p:txBody>
          <a:bodyPr vert="horz" lIns="68580" tIns="34290" rIns="68580" bIns="34290" rtlCol="0" anchor="t">
            <a:normAutofit/>
          </a:bodyPr>
          <a:lstStyle>
            <a:lvl1pPr marL="0" indent="0" algn="ctr" defTabSz="457200" rtl="0" eaLnBrk="1" latinLnBrk="0" hangingPunct="1">
              <a:spcBef>
                <a:spcPct val="20000"/>
              </a:spcBef>
              <a:spcAft>
                <a:spcPts val="600"/>
              </a:spcAft>
              <a:buClr>
                <a:schemeClr val="tx1"/>
              </a:buClr>
              <a:buSzPct val="100000"/>
              <a:buFont typeface="Arial"/>
              <a:buNone/>
              <a:defRPr sz="2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sz="1600" dirty="0"/>
              <a:t>Project Challenges</a:t>
            </a:r>
          </a:p>
          <a:p>
            <a:pPr marL="214313" indent="-214313" algn="l">
              <a:buFont typeface="Arial" panose="020B0604020202020204" pitchFamily="34" charset="0"/>
              <a:buChar char="•"/>
            </a:pPr>
            <a:r>
              <a:rPr lang="en-US" sz="1200" dirty="0"/>
              <a:t>Only person on team coding in Go on team</a:t>
            </a:r>
          </a:p>
          <a:p>
            <a:pPr marL="214313" indent="-214313" algn="l">
              <a:buFont typeface="Arial" panose="020B0604020202020204" pitchFamily="34" charset="0"/>
              <a:buChar char="•"/>
            </a:pPr>
            <a:r>
              <a:rPr lang="en-US" sz="1200" dirty="0"/>
              <a:t>Unfamiliar with windows environment.</a:t>
            </a:r>
          </a:p>
          <a:p>
            <a:pPr marL="214313" indent="-214313" algn="l">
              <a:buFont typeface="Arial" panose="020B0604020202020204" pitchFamily="34" charset="0"/>
              <a:buChar char="•"/>
            </a:pPr>
            <a:r>
              <a:rPr lang="en-US" sz="1200" dirty="0"/>
              <a:t>Unexperienced with </a:t>
            </a:r>
            <a:r>
              <a:rPr lang="en-US" sz="1200" dirty="0" err="1"/>
              <a:t>aws</a:t>
            </a:r>
            <a:r>
              <a:rPr lang="en-US" sz="1200" dirty="0"/>
              <a:t>, docker, and </a:t>
            </a:r>
            <a:r>
              <a:rPr lang="en-US" sz="1200" dirty="0" err="1"/>
              <a:t>github</a:t>
            </a:r>
            <a:r>
              <a:rPr lang="en-US" sz="1200" dirty="0"/>
              <a:t>.</a:t>
            </a:r>
          </a:p>
        </p:txBody>
      </p:sp>
      <p:grpSp>
        <p:nvGrpSpPr>
          <p:cNvPr id="14" name="Group 13">
            <a:extLst>
              <a:ext uri="{FF2B5EF4-FFF2-40B4-BE49-F238E27FC236}">
                <a16:creationId xmlns:a16="http://schemas.microsoft.com/office/drawing/2014/main" id="{9EAC9923-A84C-4EAA-8106-965A20213F8F}"/>
              </a:ext>
            </a:extLst>
          </p:cNvPr>
          <p:cNvGrpSpPr/>
          <p:nvPr/>
        </p:nvGrpSpPr>
        <p:grpSpPr>
          <a:xfrm>
            <a:off x="5321351" y="5994734"/>
            <a:ext cx="2958929" cy="670099"/>
            <a:chOff x="3159067" y="6016048"/>
            <a:chExt cx="2958929" cy="670099"/>
          </a:xfrm>
        </p:grpSpPr>
        <p:sp>
          <p:nvSpPr>
            <p:cNvPr id="5" name="Subtitle 2">
              <a:extLst>
                <a:ext uri="{FF2B5EF4-FFF2-40B4-BE49-F238E27FC236}">
                  <a16:creationId xmlns:a16="http://schemas.microsoft.com/office/drawing/2014/main" id="{7639613E-47B6-9A43-8332-27944EA8B51C}"/>
                </a:ext>
              </a:extLst>
            </p:cNvPr>
            <p:cNvSpPr txBox="1">
              <a:spLocks/>
            </p:cNvSpPr>
            <p:nvPr/>
          </p:nvSpPr>
          <p:spPr>
            <a:xfrm>
              <a:off x="3902951" y="6016048"/>
              <a:ext cx="2178803" cy="353679"/>
            </a:xfrm>
            <a:prstGeom prst="rect">
              <a:avLst/>
            </a:prstGeom>
          </p:spPr>
          <p:txBody>
            <a:bodyPr vert="horz" lIns="68580" tIns="34290" rIns="68580" bIns="34290" rtlCol="0" anchor="t">
              <a:normAutofit fontScale="92500" lnSpcReduction="10000"/>
            </a:bodyPr>
            <a:lstStyle>
              <a:lvl1pPr marL="0" indent="0" algn="ctr" defTabSz="457200" rtl="0" eaLnBrk="1" latinLnBrk="0" hangingPunct="1">
                <a:spcBef>
                  <a:spcPct val="20000"/>
                </a:spcBef>
                <a:spcAft>
                  <a:spcPts val="600"/>
                </a:spcAft>
                <a:buClr>
                  <a:schemeClr val="tx1"/>
                </a:buClr>
                <a:buSzPct val="100000"/>
                <a:buFont typeface="Arial"/>
                <a:buNone/>
                <a:defRPr sz="2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sz="1575" dirty="0"/>
                <a:t>Key Technologies</a:t>
              </a:r>
            </a:p>
            <a:p>
              <a:endParaRPr lang="en-US" sz="1575" dirty="0"/>
            </a:p>
          </p:txBody>
        </p:sp>
        <p:pic>
          <p:nvPicPr>
            <p:cNvPr id="8" name="Picture 7">
              <a:extLst>
                <a:ext uri="{FF2B5EF4-FFF2-40B4-BE49-F238E27FC236}">
                  <a16:creationId xmlns:a16="http://schemas.microsoft.com/office/drawing/2014/main" id="{2430C464-EA8E-6C4F-9E69-50BBC974C09A}"/>
                </a:ext>
              </a:extLst>
            </p:cNvPr>
            <p:cNvPicPr>
              <a:picLocks noChangeAspect="1"/>
            </p:cNvPicPr>
            <p:nvPr/>
          </p:nvPicPr>
          <p:blipFill>
            <a:blip r:embed="rId2"/>
            <a:stretch>
              <a:fillRect/>
            </a:stretch>
          </p:blipFill>
          <p:spPr>
            <a:xfrm>
              <a:off x="3159067" y="6398153"/>
              <a:ext cx="573149" cy="214931"/>
            </a:xfrm>
            <a:prstGeom prst="rect">
              <a:avLst/>
            </a:prstGeom>
          </p:spPr>
        </p:pic>
        <p:pic>
          <p:nvPicPr>
            <p:cNvPr id="9" name="Picture 8">
              <a:extLst>
                <a:ext uri="{FF2B5EF4-FFF2-40B4-BE49-F238E27FC236}">
                  <a16:creationId xmlns:a16="http://schemas.microsoft.com/office/drawing/2014/main" id="{7A1AB51E-C297-E841-8CB3-96859F1E6A26}"/>
                </a:ext>
              </a:extLst>
            </p:cNvPr>
            <p:cNvPicPr>
              <a:picLocks noChangeAspect="1"/>
            </p:cNvPicPr>
            <p:nvPr/>
          </p:nvPicPr>
          <p:blipFill>
            <a:blip r:embed="rId3"/>
            <a:stretch>
              <a:fillRect/>
            </a:stretch>
          </p:blipFill>
          <p:spPr>
            <a:xfrm>
              <a:off x="3867186" y="6332469"/>
              <a:ext cx="531019" cy="323792"/>
            </a:xfrm>
            <a:prstGeom prst="rect">
              <a:avLst/>
            </a:prstGeom>
          </p:spPr>
        </p:pic>
        <p:pic>
          <p:nvPicPr>
            <p:cNvPr id="10" name="Picture 9">
              <a:extLst>
                <a:ext uri="{FF2B5EF4-FFF2-40B4-BE49-F238E27FC236}">
                  <a16:creationId xmlns:a16="http://schemas.microsoft.com/office/drawing/2014/main" id="{354AF92F-0C00-9F40-B8E6-918F7A6DCF5D}"/>
                </a:ext>
              </a:extLst>
            </p:cNvPr>
            <p:cNvPicPr>
              <a:picLocks noChangeAspect="1"/>
            </p:cNvPicPr>
            <p:nvPr/>
          </p:nvPicPr>
          <p:blipFill>
            <a:blip r:embed="rId4"/>
            <a:stretch>
              <a:fillRect/>
            </a:stretch>
          </p:blipFill>
          <p:spPr>
            <a:xfrm>
              <a:off x="4533175" y="6332469"/>
              <a:ext cx="608591" cy="319511"/>
            </a:xfrm>
            <a:prstGeom prst="rect">
              <a:avLst/>
            </a:prstGeom>
          </p:spPr>
        </p:pic>
        <p:pic>
          <p:nvPicPr>
            <p:cNvPr id="12" name="Picture 11">
              <a:extLst>
                <a:ext uri="{FF2B5EF4-FFF2-40B4-BE49-F238E27FC236}">
                  <a16:creationId xmlns:a16="http://schemas.microsoft.com/office/drawing/2014/main" id="{762F210F-E488-504D-AE41-7A625D141611}"/>
                </a:ext>
              </a:extLst>
            </p:cNvPr>
            <p:cNvPicPr>
              <a:picLocks noChangeAspect="1"/>
            </p:cNvPicPr>
            <p:nvPr/>
          </p:nvPicPr>
          <p:blipFill>
            <a:blip r:embed="rId5"/>
            <a:stretch>
              <a:fillRect/>
            </a:stretch>
          </p:blipFill>
          <p:spPr>
            <a:xfrm>
              <a:off x="5276815" y="6332469"/>
              <a:ext cx="841181" cy="353678"/>
            </a:xfrm>
            <a:prstGeom prst="rect">
              <a:avLst/>
            </a:prstGeom>
          </p:spPr>
        </p:pic>
      </p:grpSp>
      <p:sp>
        <p:nvSpPr>
          <p:cNvPr id="13" name="Subtitle 2">
            <a:extLst>
              <a:ext uri="{FF2B5EF4-FFF2-40B4-BE49-F238E27FC236}">
                <a16:creationId xmlns:a16="http://schemas.microsoft.com/office/drawing/2014/main" id="{0E68367D-518C-514F-8847-2F8F5C3991C4}"/>
              </a:ext>
            </a:extLst>
          </p:cNvPr>
          <p:cNvSpPr txBox="1">
            <a:spLocks/>
          </p:cNvSpPr>
          <p:nvPr/>
        </p:nvSpPr>
        <p:spPr>
          <a:xfrm>
            <a:off x="1715450" y="4530134"/>
            <a:ext cx="2000045" cy="2016539"/>
          </a:xfrm>
          <a:prstGeom prst="rect">
            <a:avLst/>
          </a:prstGeom>
          <a:ln>
            <a:solidFill>
              <a:schemeClr val="tx1"/>
            </a:solidFill>
          </a:ln>
        </p:spPr>
        <p:txBody>
          <a:bodyPr vert="horz" lIns="68580" tIns="34290" rIns="68580" bIns="34290" rtlCol="0" anchor="t">
            <a:normAutofit fontScale="70000" lnSpcReduction="20000"/>
          </a:bodyPr>
          <a:lstStyle>
            <a:lvl1pPr marL="0" indent="0" algn="ctr" defTabSz="457200" rtl="0" eaLnBrk="1" latinLnBrk="0" hangingPunct="1">
              <a:spcBef>
                <a:spcPct val="20000"/>
              </a:spcBef>
              <a:spcAft>
                <a:spcPts val="600"/>
              </a:spcAft>
              <a:buClr>
                <a:schemeClr val="tx1"/>
              </a:buClr>
              <a:buSzPct val="100000"/>
              <a:buFont typeface="Arial"/>
              <a:buNone/>
              <a:defRPr sz="2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sz="2600" dirty="0"/>
              <a:t>Project Goals</a:t>
            </a:r>
          </a:p>
          <a:p>
            <a:pPr marL="257175" indent="-257175" algn="l">
              <a:buFont typeface="Arial" panose="020B0604020202020204" pitchFamily="34" charset="0"/>
              <a:buChar char="•"/>
            </a:pPr>
            <a:r>
              <a:rPr lang="en-US" sz="1700" dirty="0"/>
              <a:t>Learn Golang, windows</a:t>
            </a:r>
          </a:p>
          <a:p>
            <a:pPr marL="257175" indent="-257175" algn="l">
              <a:buFont typeface="Arial" panose="020B0604020202020204" pitchFamily="34" charset="0"/>
              <a:buChar char="•"/>
            </a:pPr>
            <a:r>
              <a:rPr lang="en-US" sz="1700" dirty="0"/>
              <a:t>Connect to RESTful </a:t>
            </a:r>
            <a:r>
              <a:rPr lang="en-US" sz="1700" dirty="0" err="1"/>
              <a:t>api</a:t>
            </a:r>
            <a:endParaRPr lang="en-US" sz="1700" dirty="0"/>
          </a:p>
          <a:p>
            <a:pPr marL="257175" indent="-257175" algn="l">
              <a:buFont typeface="Arial" panose="020B0604020202020204" pitchFamily="34" charset="0"/>
              <a:buChar char="•"/>
            </a:pPr>
            <a:r>
              <a:rPr lang="en-US" sz="1700" dirty="0"/>
              <a:t>Unit/integration coverage tests</a:t>
            </a:r>
          </a:p>
          <a:p>
            <a:pPr marL="257175" indent="-257175" algn="l">
              <a:buFont typeface="Arial" panose="020B0604020202020204" pitchFamily="34" charset="0"/>
              <a:buChar char="•"/>
            </a:pPr>
            <a:r>
              <a:rPr lang="en-US" sz="1700" dirty="0"/>
              <a:t>Deploy to AWS with Docker</a:t>
            </a:r>
          </a:p>
        </p:txBody>
      </p:sp>
      <p:sp>
        <p:nvSpPr>
          <p:cNvPr id="15" name="Subtitle 2">
            <a:extLst>
              <a:ext uri="{FF2B5EF4-FFF2-40B4-BE49-F238E27FC236}">
                <a16:creationId xmlns:a16="http://schemas.microsoft.com/office/drawing/2014/main" id="{E8EE97B5-136B-264C-B14B-D84EE2FE7C47}"/>
              </a:ext>
            </a:extLst>
          </p:cNvPr>
          <p:cNvSpPr txBox="1">
            <a:spLocks/>
          </p:cNvSpPr>
          <p:nvPr/>
        </p:nvSpPr>
        <p:spPr>
          <a:xfrm>
            <a:off x="8452571" y="4895098"/>
            <a:ext cx="2018623" cy="1651574"/>
          </a:xfrm>
          <a:prstGeom prst="rect">
            <a:avLst/>
          </a:prstGeom>
          <a:ln>
            <a:solidFill>
              <a:schemeClr val="tx1"/>
            </a:solidFill>
          </a:ln>
        </p:spPr>
        <p:txBody>
          <a:bodyPr vert="horz" lIns="68580" tIns="34290" rIns="68580" bIns="34290" rtlCol="0" anchor="t">
            <a:normAutofit/>
          </a:bodyPr>
          <a:lstStyle>
            <a:lvl1pPr marL="0" indent="0" algn="ctr" defTabSz="457200" rtl="0" eaLnBrk="1" latinLnBrk="0" hangingPunct="1">
              <a:spcBef>
                <a:spcPct val="20000"/>
              </a:spcBef>
              <a:spcAft>
                <a:spcPts val="600"/>
              </a:spcAft>
              <a:buClr>
                <a:schemeClr val="tx1"/>
              </a:buClr>
              <a:buSzPct val="100000"/>
              <a:buFont typeface="Arial"/>
              <a:buNone/>
              <a:defRPr sz="2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sz="1575" dirty="0"/>
              <a:t>Next Steps</a:t>
            </a:r>
          </a:p>
          <a:p>
            <a:pPr marL="257175" indent="-257175" algn="l">
              <a:buFont typeface="Arial" panose="020B0604020202020204" pitchFamily="34" charset="0"/>
              <a:buChar char="•"/>
            </a:pPr>
            <a:r>
              <a:rPr lang="en-US" sz="1200" dirty="0"/>
              <a:t>Connect with CI/CD via Jenkins</a:t>
            </a:r>
          </a:p>
          <a:p>
            <a:pPr marL="257175" indent="-257175" algn="l">
              <a:buFont typeface="Arial" panose="020B0604020202020204" pitchFamily="34" charset="0"/>
              <a:buChar char="•"/>
            </a:pPr>
            <a:r>
              <a:rPr lang="en-US" sz="1200" dirty="0"/>
              <a:t>Further testing with other microservices.</a:t>
            </a:r>
          </a:p>
          <a:p>
            <a:pPr marL="257175" indent="-257175" algn="l">
              <a:buFont typeface="Arial" panose="020B0604020202020204" pitchFamily="34" charset="0"/>
              <a:buChar char="•"/>
            </a:pPr>
            <a:r>
              <a:rPr lang="en-US" sz="1200" dirty="0"/>
              <a:t>Testing for resiliency</a:t>
            </a:r>
          </a:p>
        </p:txBody>
      </p:sp>
      <p:grpSp>
        <p:nvGrpSpPr>
          <p:cNvPr id="11" name="Group 10">
            <a:extLst>
              <a:ext uri="{FF2B5EF4-FFF2-40B4-BE49-F238E27FC236}">
                <a16:creationId xmlns:a16="http://schemas.microsoft.com/office/drawing/2014/main" id="{09E39EAB-4573-4F01-8543-843ED4161A0D}"/>
              </a:ext>
            </a:extLst>
          </p:cNvPr>
          <p:cNvGrpSpPr/>
          <p:nvPr/>
        </p:nvGrpSpPr>
        <p:grpSpPr>
          <a:xfrm>
            <a:off x="6320524" y="3830347"/>
            <a:ext cx="2155983" cy="1890539"/>
            <a:chOff x="4775374" y="2197267"/>
            <a:chExt cx="2155983" cy="1890539"/>
          </a:xfrm>
        </p:grpSpPr>
        <p:pic>
          <p:nvPicPr>
            <p:cNvPr id="16" name="Picture 15">
              <a:extLst>
                <a:ext uri="{FF2B5EF4-FFF2-40B4-BE49-F238E27FC236}">
                  <a16:creationId xmlns:a16="http://schemas.microsoft.com/office/drawing/2014/main" id="{0B5AE232-D1B6-9744-9416-A2849BD5EB24}"/>
                </a:ext>
              </a:extLst>
            </p:cNvPr>
            <p:cNvPicPr>
              <a:picLocks noChangeAspect="1"/>
            </p:cNvPicPr>
            <p:nvPr/>
          </p:nvPicPr>
          <p:blipFill rotWithShape="1">
            <a:blip r:embed="rId6"/>
            <a:srcRect l="5426" r="3962" b="1"/>
            <a:stretch/>
          </p:blipFill>
          <p:spPr>
            <a:xfrm>
              <a:off x="4775374" y="2197267"/>
              <a:ext cx="2018623" cy="1664798"/>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outerShdw blurRad="50800" dist="38100" dir="2700000" algn="tl" rotWithShape="0">
                <a:prstClr val="black">
                  <a:alpha val="40000"/>
                </a:prstClr>
              </a:outerShdw>
            </a:effectLst>
          </p:spPr>
        </p:pic>
        <p:sp>
          <p:nvSpPr>
            <p:cNvPr id="17" name="TextBox 16">
              <a:extLst>
                <a:ext uri="{FF2B5EF4-FFF2-40B4-BE49-F238E27FC236}">
                  <a16:creationId xmlns:a16="http://schemas.microsoft.com/office/drawing/2014/main" id="{E1D10944-5B3E-5746-996E-9FF88A84802C}"/>
                </a:ext>
              </a:extLst>
            </p:cNvPr>
            <p:cNvSpPr txBox="1"/>
            <p:nvPr/>
          </p:nvSpPr>
          <p:spPr>
            <a:xfrm>
              <a:off x="5635032" y="3856974"/>
              <a:ext cx="1296325" cy="230832"/>
            </a:xfrm>
            <a:prstGeom prst="rect">
              <a:avLst/>
            </a:prstGeom>
            <a:noFill/>
          </p:spPr>
          <p:txBody>
            <a:bodyPr wrap="square" rtlCol="0">
              <a:spAutoFit/>
            </a:bodyPr>
            <a:lstStyle/>
            <a:p>
              <a:r>
                <a:rPr lang="en-US" sz="900" dirty="0"/>
                <a:t>Git Flow Example</a:t>
              </a:r>
            </a:p>
          </p:txBody>
        </p:sp>
      </p:grpSp>
      <p:grpSp>
        <p:nvGrpSpPr>
          <p:cNvPr id="7" name="Group 6">
            <a:extLst>
              <a:ext uri="{FF2B5EF4-FFF2-40B4-BE49-F238E27FC236}">
                <a16:creationId xmlns:a16="http://schemas.microsoft.com/office/drawing/2014/main" id="{A39DDACB-BC5A-4E87-A564-68C52D116511}"/>
              </a:ext>
            </a:extLst>
          </p:cNvPr>
          <p:cNvGrpSpPr/>
          <p:nvPr/>
        </p:nvGrpSpPr>
        <p:grpSpPr>
          <a:xfrm>
            <a:off x="3871095" y="3989174"/>
            <a:ext cx="2312068" cy="2321980"/>
            <a:chOff x="2717125" y="2202758"/>
            <a:chExt cx="2030183" cy="1655380"/>
          </a:xfrm>
        </p:grpSpPr>
        <p:pic>
          <p:nvPicPr>
            <p:cNvPr id="18" name="Picture 17">
              <a:extLst>
                <a:ext uri="{FF2B5EF4-FFF2-40B4-BE49-F238E27FC236}">
                  <a16:creationId xmlns:a16="http://schemas.microsoft.com/office/drawing/2014/main" id="{63C30E64-ADAA-B948-B82F-6E6B972DB3F8}"/>
                </a:ext>
              </a:extLst>
            </p:cNvPr>
            <p:cNvPicPr>
              <a:picLocks noChangeAspect="1"/>
            </p:cNvPicPr>
            <p:nvPr/>
          </p:nvPicPr>
          <p:blipFill>
            <a:blip r:embed="rId7"/>
            <a:stretch>
              <a:fillRect/>
            </a:stretch>
          </p:blipFill>
          <p:spPr>
            <a:xfrm>
              <a:off x="2717125" y="2202758"/>
              <a:ext cx="2030183" cy="1655380"/>
            </a:xfrm>
            <a:prstGeom prst="rect">
              <a:avLst/>
            </a:prstGeom>
          </p:spPr>
        </p:pic>
        <p:sp>
          <p:nvSpPr>
            <p:cNvPr id="19" name="TextBox 18">
              <a:extLst>
                <a:ext uri="{FF2B5EF4-FFF2-40B4-BE49-F238E27FC236}">
                  <a16:creationId xmlns:a16="http://schemas.microsoft.com/office/drawing/2014/main" id="{398B8C76-F72E-F24C-94C5-3F1E430F6A29}"/>
                </a:ext>
              </a:extLst>
            </p:cNvPr>
            <p:cNvSpPr txBox="1"/>
            <p:nvPr/>
          </p:nvSpPr>
          <p:spPr>
            <a:xfrm>
              <a:off x="2759605" y="3574631"/>
              <a:ext cx="694788" cy="164564"/>
            </a:xfrm>
            <a:prstGeom prst="rect">
              <a:avLst/>
            </a:prstGeom>
            <a:noFill/>
          </p:spPr>
          <p:txBody>
            <a:bodyPr wrap="square" rtlCol="0">
              <a:spAutoFit/>
            </a:bodyPr>
            <a:lstStyle/>
            <a:p>
              <a:r>
                <a:rPr lang="en-US" sz="900" dirty="0"/>
                <a:t>Docker</a:t>
              </a:r>
            </a:p>
          </p:txBody>
        </p:sp>
      </p:grpSp>
      <p:pic>
        <p:nvPicPr>
          <p:cNvPr id="20" name="Picture 19">
            <a:extLst>
              <a:ext uri="{FF2B5EF4-FFF2-40B4-BE49-F238E27FC236}">
                <a16:creationId xmlns:a16="http://schemas.microsoft.com/office/drawing/2014/main" id="{7CE80E86-E42A-D94B-8D52-897C18DCEB65}"/>
              </a:ext>
            </a:extLst>
          </p:cNvPr>
          <p:cNvPicPr>
            <a:picLocks noChangeAspect="1"/>
          </p:cNvPicPr>
          <p:nvPr/>
        </p:nvPicPr>
        <p:blipFill>
          <a:blip r:embed="rId8"/>
          <a:stretch>
            <a:fillRect/>
          </a:stretch>
        </p:blipFill>
        <p:spPr>
          <a:xfrm>
            <a:off x="4371183" y="1861575"/>
            <a:ext cx="3405981" cy="1699257"/>
          </a:xfrm>
          <a:prstGeom prst="rect">
            <a:avLst/>
          </a:prstGeom>
        </p:spPr>
      </p:pic>
      <p:pic>
        <p:nvPicPr>
          <p:cNvPr id="24" name="Graphic 23">
            <a:extLst>
              <a:ext uri="{FF2B5EF4-FFF2-40B4-BE49-F238E27FC236}">
                <a16:creationId xmlns:a16="http://schemas.microsoft.com/office/drawing/2014/main" id="{AC749626-3634-F14B-AAF3-B851B1021003}"/>
              </a:ext>
            </a:extLst>
          </p:cNvPr>
          <p:cNvPicPr>
            <a:picLocks noChangeAspect="1"/>
          </p:cNvPicPr>
          <p:nvPr/>
        </p:nvPicPr>
        <p:blipFill rotWithShape="1">
          <a:blip r:embed="rId9">
            <a:extLst>
              <a:ext uri="{96DAC541-7B7A-43D3-8B79-37D633B846F1}">
                <asvg:svgBlip xmlns:asvg="http://schemas.microsoft.com/office/drawing/2016/SVG/main" r:embed="rId10"/>
              </a:ext>
            </a:extLst>
          </a:blip>
          <a:srcRect r="76305" b="-14236"/>
          <a:stretch/>
        </p:blipFill>
        <p:spPr>
          <a:xfrm>
            <a:off x="4371183" y="1043885"/>
            <a:ext cx="437873" cy="355325"/>
          </a:xfrm>
          <a:prstGeom prst="rect">
            <a:avLst/>
          </a:prstGeom>
        </p:spPr>
      </p:pic>
      <p:sp>
        <p:nvSpPr>
          <p:cNvPr id="21" name="Subtitle 2">
            <a:extLst>
              <a:ext uri="{FF2B5EF4-FFF2-40B4-BE49-F238E27FC236}">
                <a16:creationId xmlns:a16="http://schemas.microsoft.com/office/drawing/2014/main" id="{640B0EDA-FE07-EE41-88EB-E6D3643C8273}"/>
              </a:ext>
            </a:extLst>
          </p:cNvPr>
          <p:cNvSpPr txBox="1">
            <a:spLocks/>
          </p:cNvSpPr>
          <p:nvPr/>
        </p:nvSpPr>
        <p:spPr>
          <a:xfrm>
            <a:off x="8024813" y="509588"/>
            <a:ext cx="2434428" cy="1802122"/>
          </a:xfrm>
          <a:prstGeom prst="rect">
            <a:avLst/>
          </a:prstGeom>
          <a:ln>
            <a:solidFill>
              <a:schemeClr val="tx1"/>
            </a:solidFill>
          </a:ln>
        </p:spPr>
        <p:txBody>
          <a:bodyPr vert="horz" lIns="91440" tIns="45720" rIns="91440" bIns="45720" rtlCol="0" anchor="t">
            <a:normAutofit/>
          </a:bodyPr>
          <a:lstStyle>
            <a:lvl1pPr marL="0" indent="0" algn="ctr" defTabSz="457200" rtl="0" eaLnBrk="1" latinLnBrk="0" hangingPunct="1">
              <a:spcBef>
                <a:spcPct val="20000"/>
              </a:spcBef>
              <a:spcAft>
                <a:spcPts val="600"/>
              </a:spcAft>
              <a:buClr>
                <a:schemeClr val="tx1"/>
              </a:buClr>
              <a:buSzPct val="130000"/>
              <a:buFont typeface="Arial"/>
              <a:buNone/>
              <a:defRPr sz="1800" kern="1200" cap="small">
                <a:gradFill flip="none" rotWithShape="1">
                  <a:gsLst>
                    <a:gs pos="0">
                      <a:schemeClr val="tx1"/>
                    </a:gs>
                    <a:gs pos="100000">
                      <a:schemeClr val="tx1">
                        <a:lumMod val="75000"/>
                      </a:schemeClr>
                    </a:gs>
                  </a:gsLst>
                  <a:lin ang="0" scaled="1"/>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tx1"/>
              </a:buClr>
              <a:buSzPct val="13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tx1"/>
              </a:buClr>
              <a:buSzPct val="13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tx1"/>
              </a:buClr>
              <a:buSzPct val="13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tx1"/>
              </a:buClr>
              <a:buSzPct val="13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tx1"/>
              </a:buClr>
              <a:buSzPct val="130000"/>
              <a:buFont typeface="Arial"/>
              <a:buNone/>
              <a:defRPr sz="11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tx1"/>
              </a:buClr>
              <a:buSzPct val="130000"/>
              <a:buFont typeface="Arial"/>
              <a:buNone/>
              <a:defRPr sz="11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tx1"/>
              </a:buClr>
              <a:buSzPct val="130000"/>
              <a:buFont typeface="Arial"/>
              <a:buNone/>
              <a:defRPr sz="11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tx1"/>
              </a:buClr>
              <a:buSzPct val="100000"/>
              <a:buFont typeface="Arial"/>
              <a:buNone/>
              <a:defRPr sz="11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sz="1700" dirty="0"/>
              <a:t>Deliverables</a:t>
            </a:r>
          </a:p>
          <a:p>
            <a:pPr marL="257175" indent="-257175" algn="l">
              <a:buFont typeface="Arial" panose="020B0604020202020204" pitchFamily="34" charset="0"/>
              <a:buChar char="•"/>
            </a:pPr>
            <a:r>
              <a:rPr lang="en-US" sz="1300" dirty="0"/>
              <a:t>Working service written in GoLang.</a:t>
            </a:r>
          </a:p>
          <a:p>
            <a:pPr marL="257175" indent="-257175" algn="l">
              <a:buFont typeface="Arial" panose="020B0604020202020204" pitchFamily="34" charset="0"/>
              <a:buChar char="•"/>
            </a:pPr>
            <a:r>
              <a:rPr lang="en-US" sz="1300" dirty="0"/>
              <a:t>Packaged with Docker</a:t>
            </a:r>
          </a:p>
          <a:p>
            <a:pPr marL="257175" indent="-257175" algn="l">
              <a:buFont typeface="Arial" panose="020B0604020202020204" pitchFamily="34" charset="0"/>
              <a:buChar char="•"/>
            </a:pPr>
            <a:r>
              <a:rPr lang="en-US" sz="1300" dirty="0"/>
              <a:t>Deployed to GitHub and AWS</a:t>
            </a:r>
          </a:p>
        </p:txBody>
      </p:sp>
      <p:pic>
        <p:nvPicPr>
          <p:cNvPr id="22" name="Picture 20">
            <a:extLst>
              <a:ext uri="{FF2B5EF4-FFF2-40B4-BE49-F238E27FC236}">
                <a16:creationId xmlns:a16="http://schemas.microsoft.com/office/drawing/2014/main" id="{D7D5FEC6-9A25-403E-BCC2-9326FEEE1F98}"/>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327619" y="1010122"/>
            <a:ext cx="403742" cy="355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2276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9D367-2EA1-EC4D-922D-F2790AC1ED5B}"/>
              </a:ext>
            </a:extLst>
          </p:cNvPr>
          <p:cNvSpPr>
            <a:spLocks noGrp="1"/>
          </p:cNvSpPr>
          <p:nvPr>
            <p:ph type="ctrTitle"/>
          </p:nvPr>
        </p:nvSpPr>
        <p:spPr>
          <a:xfrm>
            <a:off x="0" y="72887"/>
            <a:ext cx="11982203" cy="1181101"/>
          </a:xfrm>
        </p:spPr>
        <p:txBody>
          <a:bodyPr>
            <a:normAutofit/>
          </a:bodyPr>
          <a:lstStyle/>
          <a:p>
            <a:r>
              <a:rPr lang="en-US" sz="4400" dirty="0"/>
              <a:t>Agenda</a:t>
            </a:r>
            <a:endParaRPr lang="en-US" dirty="0"/>
          </a:p>
        </p:txBody>
      </p:sp>
      <p:sp>
        <p:nvSpPr>
          <p:cNvPr id="3" name="Subtitle 2">
            <a:extLst>
              <a:ext uri="{FF2B5EF4-FFF2-40B4-BE49-F238E27FC236}">
                <a16:creationId xmlns:a16="http://schemas.microsoft.com/office/drawing/2014/main" id="{EB224ABA-7E20-334D-93AC-3684290C22EE}"/>
              </a:ext>
            </a:extLst>
          </p:cNvPr>
          <p:cNvSpPr>
            <a:spLocks noGrp="1"/>
          </p:cNvSpPr>
          <p:nvPr>
            <p:ph type="subTitle" idx="1"/>
          </p:nvPr>
        </p:nvSpPr>
        <p:spPr>
          <a:xfrm>
            <a:off x="2662742" y="2181082"/>
            <a:ext cx="6656718" cy="3531889"/>
          </a:xfrm>
        </p:spPr>
        <p:txBody>
          <a:bodyPr>
            <a:normAutofit fontScale="62500" lnSpcReduction="20000"/>
          </a:bodyPr>
          <a:lstStyle/>
          <a:p>
            <a:r>
              <a:rPr lang="en-US" sz="3200" dirty="0"/>
              <a:t>About </a:t>
            </a:r>
            <a:r>
              <a:rPr lang="en-US" sz="3200" dirty="0" err="1"/>
              <a:t>Eagleview</a:t>
            </a:r>
            <a:endParaRPr lang="en-US" sz="3200" dirty="0"/>
          </a:p>
          <a:p>
            <a:r>
              <a:rPr lang="en-US" sz="3200" dirty="0"/>
              <a:t>What is a microservice</a:t>
            </a:r>
          </a:p>
          <a:p>
            <a:r>
              <a:rPr lang="en-US" sz="3200" dirty="0"/>
              <a:t>Agile Development Process</a:t>
            </a:r>
          </a:p>
          <a:p>
            <a:r>
              <a:rPr lang="en-US" sz="3200" dirty="0"/>
              <a:t>Git Flow</a:t>
            </a:r>
          </a:p>
          <a:p>
            <a:r>
              <a:rPr lang="en-US" sz="3200" dirty="0"/>
              <a:t>Rest </a:t>
            </a:r>
            <a:r>
              <a:rPr lang="en-US" sz="3200" dirty="0" err="1"/>
              <a:t>api’s</a:t>
            </a:r>
            <a:endParaRPr lang="en-US" sz="3200" dirty="0"/>
          </a:p>
          <a:p>
            <a:r>
              <a:rPr lang="en-US" sz="3200" dirty="0"/>
              <a:t>Go Modules</a:t>
            </a:r>
          </a:p>
          <a:p>
            <a:r>
              <a:rPr lang="en-US" sz="3200" dirty="0"/>
              <a:t>Docker</a:t>
            </a:r>
          </a:p>
          <a:p>
            <a:r>
              <a:rPr lang="en-US" sz="3200" dirty="0"/>
              <a:t>Topics I learned</a:t>
            </a:r>
          </a:p>
          <a:p>
            <a:r>
              <a:rPr lang="en-US" sz="3200" dirty="0"/>
              <a:t>Experiences Still Desired</a:t>
            </a:r>
          </a:p>
        </p:txBody>
      </p:sp>
    </p:spTree>
    <p:extLst>
      <p:ext uri="{BB962C8B-B14F-4D97-AF65-F5344CB8AC3E}">
        <p14:creationId xmlns:p14="http://schemas.microsoft.com/office/powerpoint/2010/main" val="4016935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02568-DCC2-704B-B530-0995FFCDBB66}"/>
              </a:ext>
            </a:extLst>
          </p:cNvPr>
          <p:cNvSpPr>
            <a:spLocks noGrp="1"/>
          </p:cNvSpPr>
          <p:nvPr>
            <p:ph type="title"/>
          </p:nvPr>
        </p:nvSpPr>
        <p:spPr/>
        <p:txBody>
          <a:bodyPr/>
          <a:lstStyle/>
          <a:p>
            <a:r>
              <a:rPr lang="en-US" dirty="0" err="1"/>
              <a:t>Eagleview</a:t>
            </a:r>
            <a:r>
              <a:rPr lang="en-US" dirty="0"/>
              <a:t> 2019</a:t>
            </a:r>
          </a:p>
        </p:txBody>
      </p:sp>
      <p:sp>
        <p:nvSpPr>
          <p:cNvPr id="3" name="Content Placeholder 2">
            <a:extLst>
              <a:ext uri="{FF2B5EF4-FFF2-40B4-BE49-F238E27FC236}">
                <a16:creationId xmlns:a16="http://schemas.microsoft.com/office/drawing/2014/main" id="{D2E89D9A-DF37-DE48-9E51-3D90C3091F38}"/>
              </a:ext>
            </a:extLst>
          </p:cNvPr>
          <p:cNvSpPr>
            <a:spLocks noGrp="1"/>
          </p:cNvSpPr>
          <p:nvPr>
            <p:ph idx="1"/>
          </p:nvPr>
        </p:nvSpPr>
        <p:spPr>
          <a:xfrm>
            <a:off x="1141413" y="2926487"/>
            <a:ext cx="9905998" cy="3124201"/>
          </a:xfrm>
        </p:spPr>
        <p:txBody>
          <a:bodyPr/>
          <a:lstStyle/>
          <a:p>
            <a:r>
              <a:rPr lang="en-US" dirty="0"/>
              <a:t>Aerial surveillance via planes and UAV for various institutions</a:t>
            </a:r>
          </a:p>
          <a:p>
            <a:r>
              <a:rPr lang="en-US" dirty="0"/>
              <a:t>Including solar scans, and weather reports</a:t>
            </a:r>
          </a:p>
          <a:p>
            <a:endParaRPr lang="en-US" dirty="0"/>
          </a:p>
          <a:p>
            <a:r>
              <a:rPr lang="en-US" dirty="0"/>
              <a:t>Building weather </a:t>
            </a:r>
            <a:r>
              <a:rPr lang="en-US" dirty="0" err="1"/>
              <a:t>api</a:t>
            </a:r>
            <a:r>
              <a:rPr lang="en-US" dirty="0"/>
              <a:t> microservice.  Hit endpoint, store in database, return to calling service.</a:t>
            </a:r>
          </a:p>
          <a:p>
            <a:r>
              <a:rPr lang="en-US" dirty="0"/>
              <a:t>Converting from legacy code in python and </a:t>
            </a:r>
            <a:r>
              <a:rPr lang="en-US" dirty="0" err="1"/>
              <a:t>c#</a:t>
            </a:r>
            <a:r>
              <a:rPr lang="en-US" dirty="0"/>
              <a:t> to GoLang</a:t>
            </a:r>
          </a:p>
          <a:p>
            <a:r>
              <a:rPr lang="en-US" dirty="0"/>
              <a:t>First microservice in Go for Bellevue location</a:t>
            </a:r>
          </a:p>
        </p:txBody>
      </p:sp>
      <p:pic>
        <p:nvPicPr>
          <p:cNvPr id="5" name="Graphic 4">
            <a:extLst>
              <a:ext uri="{FF2B5EF4-FFF2-40B4-BE49-F238E27FC236}">
                <a16:creationId xmlns:a16="http://schemas.microsoft.com/office/drawing/2014/main" id="{879CB908-2A83-9E46-9D98-B65B31EC31B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142537" y="927317"/>
            <a:ext cx="6552898" cy="1102963"/>
          </a:xfrm>
          <a:prstGeom prst="rect">
            <a:avLst/>
          </a:prstGeom>
        </p:spPr>
      </p:pic>
      <p:sp>
        <p:nvSpPr>
          <p:cNvPr id="4" name="TextBox 3">
            <a:extLst>
              <a:ext uri="{FF2B5EF4-FFF2-40B4-BE49-F238E27FC236}">
                <a16:creationId xmlns:a16="http://schemas.microsoft.com/office/drawing/2014/main" id="{0FC39DFB-0101-E544-BDA6-10AB4899BF88}"/>
              </a:ext>
            </a:extLst>
          </p:cNvPr>
          <p:cNvSpPr txBox="1"/>
          <p:nvPr/>
        </p:nvSpPr>
        <p:spPr>
          <a:xfrm>
            <a:off x="724619" y="2309178"/>
            <a:ext cx="5227608" cy="707886"/>
          </a:xfrm>
          <a:prstGeom prst="rect">
            <a:avLst/>
          </a:prstGeom>
          <a:noFill/>
        </p:spPr>
        <p:txBody>
          <a:bodyPr wrap="square" rtlCol="0">
            <a:spAutoFit/>
          </a:bodyPr>
          <a:lstStyle/>
          <a:p>
            <a:r>
              <a:rPr lang="en-US" sz="2000" cap="small" dirty="0">
                <a:gradFill flip="none" rotWithShape="1">
                  <a:gsLst>
                    <a:gs pos="0">
                      <a:prstClr val="white"/>
                    </a:gs>
                    <a:gs pos="100000">
                      <a:prstClr val="white">
                        <a:lumMod val="75000"/>
                      </a:prstClr>
                    </a:gs>
                  </a:gsLst>
                  <a:lin ang="5580000" scaled="0"/>
                  <a:tileRect/>
                </a:gradFill>
                <a:effectLst>
                  <a:glow rad="38100">
                    <a:prstClr val="black">
                      <a:lumMod val="50000"/>
                      <a:lumOff val="50000"/>
                      <a:alpha val="20000"/>
                    </a:prstClr>
                  </a:glow>
                  <a:outerShdw blurRad="44450" dist="12700" dir="13860000" algn="tl" rotWithShape="0">
                    <a:srgbClr val="000000">
                      <a:alpha val="20000"/>
                    </a:srgbClr>
                  </a:outerShdw>
                </a:effectLst>
              </a:rPr>
              <a:t>Company background + internship responsibilities</a:t>
            </a:r>
            <a:endParaRPr lang="en-US" dirty="0"/>
          </a:p>
        </p:txBody>
      </p:sp>
    </p:spTree>
    <p:extLst>
      <p:ext uri="{BB962C8B-B14F-4D97-AF65-F5344CB8AC3E}">
        <p14:creationId xmlns:p14="http://schemas.microsoft.com/office/powerpoint/2010/main" val="2773741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C18A2-4468-3E46-B09B-024D2C508CF0}"/>
              </a:ext>
            </a:extLst>
          </p:cNvPr>
          <p:cNvSpPr>
            <a:spLocks noGrp="1"/>
          </p:cNvSpPr>
          <p:nvPr>
            <p:ph type="title"/>
          </p:nvPr>
        </p:nvSpPr>
        <p:spPr>
          <a:xfrm>
            <a:off x="1297823" y="1158708"/>
            <a:ext cx="3707314" cy="1905000"/>
          </a:xfrm>
        </p:spPr>
        <p:txBody>
          <a:bodyPr>
            <a:normAutofit/>
          </a:bodyPr>
          <a:lstStyle/>
          <a:p>
            <a:r>
              <a:rPr lang="en-US" dirty="0"/>
              <a:t>Why convert to</a:t>
            </a:r>
            <a:br>
              <a:rPr lang="en-US" dirty="0"/>
            </a:br>
            <a:r>
              <a:rPr lang="en-US" dirty="0"/>
              <a:t>microservice?</a:t>
            </a:r>
          </a:p>
        </p:txBody>
      </p:sp>
      <p:sp>
        <p:nvSpPr>
          <p:cNvPr id="3" name="Content Placeholder 2">
            <a:extLst>
              <a:ext uri="{FF2B5EF4-FFF2-40B4-BE49-F238E27FC236}">
                <a16:creationId xmlns:a16="http://schemas.microsoft.com/office/drawing/2014/main" id="{BEF73ECE-A6DC-A349-9B4E-4C2922B0245C}"/>
              </a:ext>
            </a:extLst>
          </p:cNvPr>
          <p:cNvSpPr>
            <a:spLocks noGrp="1"/>
          </p:cNvSpPr>
          <p:nvPr>
            <p:ph idx="1"/>
          </p:nvPr>
        </p:nvSpPr>
        <p:spPr>
          <a:xfrm>
            <a:off x="1179094" y="4772686"/>
            <a:ext cx="4596063" cy="1629503"/>
          </a:xfrm>
        </p:spPr>
        <p:txBody>
          <a:bodyPr numCol="1"/>
          <a:lstStyle/>
          <a:p>
            <a:pPr lvl="1"/>
            <a:r>
              <a:rPr lang="en-US" dirty="0"/>
              <a:t>Highly maintainable and testable</a:t>
            </a:r>
          </a:p>
          <a:p>
            <a:pPr lvl="1"/>
            <a:r>
              <a:rPr lang="en-US" dirty="0"/>
              <a:t>Loosely coupled</a:t>
            </a:r>
          </a:p>
          <a:p>
            <a:pPr lvl="1"/>
            <a:r>
              <a:rPr lang="en-US" dirty="0"/>
              <a:t>Independently deployable</a:t>
            </a:r>
          </a:p>
          <a:p>
            <a:pPr lvl="1"/>
            <a:r>
              <a:rPr lang="en-US" dirty="0"/>
              <a:t>Owned by small team</a:t>
            </a:r>
          </a:p>
        </p:txBody>
      </p:sp>
      <p:pic>
        <p:nvPicPr>
          <p:cNvPr id="4" name="Picture 3">
            <a:extLst>
              <a:ext uri="{FF2B5EF4-FFF2-40B4-BE49-F238E27FC236}">
                <a16:creationId xmlns:a16="http://schemas.microsoft.com/office/drawing/2014/main" id="{AF233A27-2445-1546-9760-8B42646C0C7D}"/>
              </a:ext>
            </a:extLst>
          </p:cNvPr>
          <p:cNvPicPr>
            <a:picLocks noChangeAspect="1"/>
          </p:cNvPicPr>
          <p:nvPr/>
        </p:nvPicPr>
        <p:blipFill>
          <a:blip r:embed="rId3"/>
          <a:stretch>
            <a:fillRect/>
          </a:stretch>
        </p:blipFill>
        <p:spPr>
          <a:xfrm>
            <a:off x="5449637" y="240966"/>
            <a:ext cx="6273800" cy="3416300"/>
          </a:xfrm>
          <a:prstGeom prst="rect">
            <a:avLst/>
          </a:prstGeom>
        </p:spPr>
      </p:pic>
      <p:sp>
        <p:nvSpPr>
          <p:cNvPr id="5" name="TextBox 4">
            <a:extLst>
              <a:ext uri="{FF2B5EF4-FFF2-40B4-BE49-F238E27FC236}">
                <a16:creationId xmlns:a16="http://schemas.microsoft.com/office/drawing/2014/main" id="{C45FEDC2-C96C-8644-9DCA-36C140C92EBB}"/>
              </a:ext>
            </a:extLst>
          </p:cNvPr>
          <p:cNvSpPr txBox="1"/>
          <p:nvPr/>
        </p:nvSpPr>
        <p:spPr>
          <a:xfrm>
            <a:off x="541421" y="4096770"/>
            <a:ext cx="6152677" cy="707886"/>
          </a:xfrm>
          <a:prstGeom prst="rect">
            <a:avLst/>
          </a:prstGeom>
          <a:noFill/>
        </p:spPr>
        <p:txBody>
          <a:bodyPr wrap="square" rtlCol="0">
            <a:spAutoFit/>
          </a:bodyPr>
          <a:lstStyle/>
          <a:p>
            <a:r>
              <a:rPr lang="en-US" sz="2000" dirty="0"/>
              <a:t>An architectural style that structures an </a:t>
            </a:r>
          </a:p>
          <a:p>
            <a:r>
              <a:rPr lang="en-US" sz="2000" dirty="0"/>
              <a:t>application as a collection of services that are:</a:t>
            </a:r>
          </a:p>
        </p:txBody>
      </p:sp>
      <p:sp>
        <p:nvSpPr>
          <p:cNvPr id="6" name="TextBox 5">
            <a:extLst>
              <a:ext uri="{FF2B5EF4-FFF2-40B4-BE49-F238E27FC236}">
                <a16:creationId xmlns:a16="http://schemas.microsoft.com/office/drawing/2014/main" id="{1FE515BB-0B2A-784A-99F6-E3D8C162BDA1}"/>
              </a:ext>
            </a:extLst>
          </p:cNvPr>
          <p:cNvSpPr txBox="1"/>
          <p:nvPr/>
        </p:nvSpPr>
        <p:spPr>
          <a:xfrm>
            <a:off x="5727701" y="4944378"/>
            <a:ext cx="5919537" cy="1286121"/>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lang="en-US" dirty="0"/>
              <a:t>Handle government and insurance requests</a:t>
            </a:r>
          </a:p>
          <a:p>
            <a:pPr marL="742950" lvl="1" indent="-285750">
              <a:lnSpc>
                <a:spcPct val="150000"/>
              </a:lnSpc>
              <a:buFont typeface="Arial" panose="020B0604020202020204" pitchFamily="34" charset="0"/>
              <a:buChar char="•"/>
            </a:pPr>
            <a:r>
              <a:rPr lang="en-US" dirty="0"/>
              <a:t>Interact with localized flight planning</a:t>
            </a:r>
          </a:p>
          <a:p>
            <a:pPr marL="742950" lvl="1" indent="-285750">
              <a:lnSpc>
                <a:spcPct val="150000"/>
              </a:lnSpc>
              <a:buFont typeface="Arial" panose="020B0604020202020204" pitchFamily="34" charset="0"/>
              <a:buChar char="•"/>
            </a:pPr>
            <a:r>
              <a:rPr lang="en-US" dirty="0"/>
              <a:t>Interact with report generation</a:t>
            </a:r>
          </a:p>
        </p:txBody>
      </p:sp>
      <p:sp>
        <p:nvSpPr>
          <p:cNvPr id="7" name="TextBox 6">
            <a:extLst>
              <a:ext uri="{FF2B5EF4-FFF2-40B4-BE49-F238E27FC236}">
                <a16:creationId xmlns:a16="http://schemas.microsoft.com/office/drawing/2014/main" id="{0FE3911B-86EA-E848-8E72-01316CFF8C56}"/>
              </a:ext>
            </a:extLst>
          </p:cNvPr>
          <p:cNvSpPr txBox="1"/>
          <p:nvPr/>
        </p:nvSpPr>
        <p:spPr>
          <a:xfrm>
            <a:off x="7091279" y="4505185"/>
            <a:ext cx="4632158" cy="369332"/>
          </a:xfrm>
          <a:prstGeom prst="rect">
            <a:avLst/>
          </a:prstGeom>
          <a:noFill/>
        </p:spPr>
        <p:txBody>
          <a:bodyPr wrap="square" rtlCol="0">
            <a:spAutoFit/>
          </a:bodyPr>
          <a:lstStyle/>
          <a:p>
            <a:r>
              <a:rPr lang="en-US" cap="small" dirty="0" err="1"/>
              <a:t>Eagleview</a:t>
            </a:r>
            <a:r>
              <a:rPr lang="en-US" cap="small" dirty="0"/>
              <a:t> Applications:</a:t>
            </a:r>
          </a:p>
        </p:txBody>
      </p:sp>
    </p:spTree>
    <p:extLst>
      <p:ext uri="{BB962C8B-B14F-4D97-AF65-F5344CB8AC3E}">
        <p14:creationId xmlns:p14="http://schemas.microsoft.com/office/powerpoint/2010/main" val="3918404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D1E6A-F2AE-7E43-98B2-408F15A01A9B}"/>
              </a:ext>
            </a:extLst>
          </p:cNvPr>
          <p:cNvSpPr>
            <a:spLocks noGrp="1"/>
          </p:cNvSpPr>
          <p:nvPr>
            <p:ph type="title"/>
          </p:nvPr>
        </p:nvSpPr>
        <p:spPr>
          <a:xfrm>
            <a:off x="4602379" y="554182"/>
            <a:ext cx="2987242" cy="774286"/>
          </a:xfrm>
        </p:spPr>
        <p:txBody>
          <a:bodyPr/>
          <a:lstStyle/>
          <a:p>
            <a:pPr algn="ctr"/>
            <a:r>
              <a:rPr lang="en-US"/>
              <a:t>REST Api</a:t>
            </a:r>
            <a:r>
              <a:rPr lang="en-US" sz="2400"/>
              <a:t>s</a:t>
            </a:r>
            <a:endParaRPr lang="en-US" dirty="0"/>
          </a:p>
        </p:txBody>
      </p:sp>
      <p:sp>
        <p:nvSpPr>
          <p:cNvPr id="3" name="Content Placeholder 2">
            <a:extLst>
              <a:ext uri="{FF2B5EF4-FFF2-40B4-BE49-F238E27FC236}">
                <a16:creationId xmlns:a16="http://schemas.microsoft.com/office/drawing/2014/main" id="{F53A86F0-C6FD-F94D-9662-E723089BDE85}"/>
              </a:ext>
            </a:extLst>
          </p:cNvPr>
          <p:cNvSpPr>
            <a:spLocks noGrp="1"/>
          </p:cNvSpPr>
          <p:nvPr>
            <p:ph idx="1"/>
          </p:nvPr>
        </p:nvSpPr>
        <p:spPr>
          <a:xfrm>
            <a:off x="1419755" y="1378527"/>
            <a:ext cx="9352490" cy="2050473"/>
          </a:xfrm>
        </p:spPr>
        <p:txBody>
          <a:bodyPr>
            <a:normAutofit/>
          </a:bodyPr>
          <a:lstStyle/>
          <a:p>
            <a:r>
              <a:rPr lang="en-US"/>
              <a:t>Provided RESTful API endpoint,  URLs including latitude, longitude, and date</a:t>
            </a:r>
          </a:p>
          <a:p>
            <a:r>
              <a:rPr lang="en-US"/>
              <a:t>Accessible from any other microservice or user</a:t>
            </a:r>
          </a:p>
          <a:p>
            <a:r>
              <a:rPr lang="en-US"/>
              <a:t>Consumed Hailstrike API for weather data</a:t>
            </a:r>
          </a:p>
          <a:p>
            <a:r>
              <a:rPr lang="en-US"/>
              <a:t>Stored retrieved data in database, if not already present</a:t>
            </a:r>
            <a:endParaRPr lang="en-US" dirty="0"/>
          </a:p>
        </p:txBody>
      </p:sp>
      <p:pic>
        <p:nvPicPr>
          <p:cNvPr id="5" name="Picture 4">
            <a:extLst>
              <a:ext uri="{FF2B5EF4-FFF2-40B4-BE49-F238E27FC236}">
                <a16:creationId xmlns:a16="http://schemas.microsoft.com/office/drawing/2014/main" id="{6F64FAAF-C32E-CA45-8B20-F79C31FC0875}"/>
              </a:ext>
            </a:extLst>
          </p:cNvPr>
          <p:cNvPicPr>
            <a:picLocks noChangeAspect="1"/>
          </p:cNvPicPr>
          <p:nvPr/>
        </p:nvPicPr>
        <p:blipFill>
          <a:blip r:embed="rId3"/>
          <a:stretch>
            <a:fillRect/>
          </a:stretch>
        </p:blipFill>
        <p:spPr>
          <a:xfrm>
            <a:off x="3977133" y="3479059"/>
            <a:ext cx="4237733" cy="3097304"/>
          </a:xfrm>
          <a:prstGeom prst="rect">
            <a:avLst/>
          </a:prstGeom>
        </p:spPr>
      </p:pic>
      <p:sp>
        <p:nvSpPr>
          <p:cNvPr id="7" name="TextBox 6">
            <a:extLst>
              <a:ext uri="{FF2B5EF4-FFF2-40B4-BE49-F238E27FC236}">
                <a16:creationId xmlns:a16="http://schemas.microsoft.com/office/drawing/2014/main" id="{751D675C-C2CC-9544-85A4-1D9EEABEDEFC}"/>
              </a:ext>
            </a:extLst>
          </p:cNvPr>
          <p:cNvSpPr txBox="1"/>
          <p:nvPr/>
        </p:nvSpPr>
        <p:spPr>
          <a:xfrm>
            <a:off x="8318094" y="6196264"/>
            <a:ext cx="260422" cy="276999"/>
          </a:xfrm>
          <a:prstGeom prst="rect">
            <a:avLst/>
          </a:prstGeom>
          <a:noFill/>
        </p:spPr>
        <p:txBody>
          <a:bodyPr wrap="square" rtlCol="0">
            <a:spAutoFit/>
          </a:bodyPr>
          <a:lstStyle/>
          <a:p>
            <a:r>
              <a:rPr lang="en-US" sz="1200" dirty="0"/>
              <a:t>1</a:t>
            </a:r>
          </a:p>
        </p:txBody>
      </p:sp>
    </p:spTree>
    <p:extLst>
      <p:ext uri="{BB962C8B-B14F-4D97-AF65-F5344CB8AC3E}">
        <p14:creationId xmlns:p14="http://schemas.microsoft.com/office/powerpoint/2010/main" val="26964043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204BF-67D4-4049-BFA0-275412A37D86}"/>
              </a:ext>
            </a:extLst>
          </p:cNvPr>
          <p:cNvSpPr>
            <a:spLocks noGrp="1"/>
          </p:cNvSpPr>
          <p:nvPr>
            <p:ph type="title"/>
          </p:nvPr>
        </p:nvSpPr>
        <p:spPr>
          <a:xfrm>
            <a:off x="6420465" y="609600"/>
            <a:ext cx="5122606" cy="1339970"/>
          </a:xfrm>
        </p:spPr>
        <p:txBody>
          <a:bodyPr>
            <a:normAutofit/>
          </a:bodyPr>
          <a:lstStyle/>
          <a:p>
            <a:r>
              <a:rPr lang="en-US" dirty="0"/>
              <a:t>Used Agile Development process</a:t>
            </a:r>
          </a:p>
        </p:txBody>
      </p:sp>
      <p:sp>
        <p:nvSpPr>
          <p:cNvPr id="3" name="Content Placeholder 2">
            <a:extLst>
              <a:ext uri="{FF2B5EF4-FFF2-40B4-BE49-F238E27FC236}">
                <a16:creationId xmlns:a16="http://schemas.microsoft.com/office/drawing/2014/main" id="{6C41E77B-E06C-4643-A494-458FAB9B17E1}"/>
              </a:ext>
            </a:extLst>
          </p:cNvPr>
          <p:cNvSpPr>
            <a:spLocks noGrp="1"/>
          </p:cNvSpPr>
          <p:nvPr>
            <p:ph idx="1"/>
          </p:nvPr>
        </p:nvSpPr>
        <p:spPr>
          <a:xfrm>
            <a:off x="6420465" y="2666999"/>
            <a:ext cx="5122606" cy="3216276"/>
          </a:xfrm>
        </p:spPr>
        <p:txBody>
          <a:bodyPr numCol="2" anchor="t">
            <a:normAutofit/>
          </a:bodyPr>
          <a:lstStyle/>
          <a:p>
            <a:pPr>
              <a:lnSpc>
                <a:spcPct val="90000"/>
              </a:lnSpc>
            </a:pPr>
            <a:r>
              <a:rPr lang="en-US" sz="1900" dirty="0"/>
              <a:t>Used Fibonacci numbers to size tasks</a:t>
            </a:r>
          </a:p>
          <a:p>
            <a:pPr>
              <a:lnSpc>
                <a:spcPct val="90000"/>
              </a:lnSpc>
            </a:pPr>
            <a:r>
              <a:rPr lang="en-US" sz="1900" dirty="0"/>
              <a:t>Bite size amounts of work at once</a:t>
            </a:r>
          </a:p>
          <a:p>
            <a:pPr>
              <a:lnSpc>
                <a:spcPct val="90000"/>
              </a:lnSpc>
            </a:pPr>
            <a:r>
              <a:rPr lang="en-US" sz="1900" dirty="0"/>
              <a:t>Take feedback from others/users</a:t>
            </a:r>
          </a:p>
          <a:p>
            <a:pPr>
              <a:lnSpc>
                <a:spcPct val="90000"/>
              </a:lnSpc>
            </a:pPr>
            <a:r>
              <a:rPr lang="en-US" sz="1900" dirty="0"/>
              <a:t>Branch. Everything in isolation</a:t>
            </a:r>
          </a:p>
          <a:p>
            <a:pPr>
              <a:lnSpc>
                <a:spcPct val="90000"/>
              </a:lnSpc>
            </a:pPr>
            <a:r>
              <a:rPr lang="en-US" sz="1900" dirty="0"/>
              <a:t>Independent, but still a cohesive team</a:t>
            </a:r>
          </a:p>
          <a:p>
            <a:pPr>
              <a:lnSpc>
                <a:spcPct val="90000"/>
              </a:lnSpc>
            </a:pPr>
            <a:r>
              <a:rPr lang="en-US" sz="1900" dirty="0"/>
              <a:t>Individuals responsible for resolving conflicts</a:t>
            </a:r>
          </a:p>
        </p:txBody>
      </p:sp>
      <p:sp>
        <p:nvSpPr>
          <p:cNvPr id="4" name="TextBox 3">
            <a:extLst>
              <a:ext uri="{FF2B5EF4-FFF2-40B4-BE49-F238E27FC236}">
                <a16:creationId xmlns:a16="http://schemas.microsoft.com/office/drawing/2014/main" id="{1A9DBCCF-E5AD-074A-8744-978858706A04}"/>
              </a:ext>
            </a:extLst>
          </p:cNvPr>
          <p:cNvSpPr txBox="1"/>
          <p:nvPr/>
        </p:nvSpPr>
        <p:spPr>
          <a:xfrm>
            <a:off x="6716045" y="2011392"/>
            <a:ext cx="5475955" cy="461665"/>
          </a:xfrm>
          <a:prstGeom prst="rect">
            <a:avLst/>
          </a:prstGeom>
          <a:noFill/>
        </p:spPr>
        <p:txBody>
          <a:bodyPr wrap="square" rtlCol="0">
            <a:spAutoFit/>
          </a:bodyPr>
          <a:lstStyle/>
          <a:p>
            <a:pPr>
              <a:spcAft>
                <a:spcPts val="600"/>
              </a:spcAft>
            </a:pPr>
            <a:r>
              <a:rPr lang="en-US" sz="2400" cap="small" dirty="0"/>
              <a:t>Observed/learned at </a:t>
            </a:r>
            <a:r>
              <a:rPr lang="en-US" sz="2400" cap="small" dirty="0" err="1"/>
              <a:t>Eagleview</a:t>
            </a:r>
            <a:r>
              <a:rPr lang="en-US" sz="2400" cap="small" dirty="0"/>
              <a:t>:</a:t>
            </a:r>
          </a:p>
        </p:txBody>
      </p:sp>
      <p:pic>
        <p:nvPicPr>
          <p:cNvPr id="6" name="Picture 5">
            <a:extLst>
              <a:ext uri="{FF2B5EF4-FFF2-40B4-BE49-F238E27FC236}">
                <a16:creationId xmlns:a16="http://schemas.microsoft.com/office/drawing/2014/main" id="{B66251AF-3CC1-2546-A0B4-6E2F80560B58}"/>
              </a:ext>
            </a:extLst>
          </p:cNvPr>
          <p:cNvPicPr>
            <a:picLocks noChangeAspect="1"/>
          </p:cNvPicPr>
          <p:nvPr/>
        </p:nvPicPr>
        <p:blipFill>
          <a:blip r:embed="rId4"/>
          <a:stretch>
            <a:fillRect/>
          </a:stretch>
        </p:blipFill>
        <p:spPr>
          <a:xfrm>
            <a:off x="222368" y="1107055"/>
            <a:ext cx="5873631" cy="4405223"/>
          </a:xfrm>
          <a:prstGeom prst="rect">
            <a:avLst/>
          </a:prstGeom>
        </p:spPr>
      </p:pic>
      <p:sp>
        <p:nvSpPr>
          <p:cNvPr id="7" name="TextBox 6">
            <a:extLst>
              <a:ext uri="{FF2B5EF4-FFF2-40B4-BE49-F238E27FC236}">
                <a16:creationId xmlns:a16="http://schemas.microsoft.com/office/drawing/2014/main" id="{F8715D05-0C26-7A40-83CC-462655F53A27}"/>
              </a:ext>
            </a:extLst>
          </p:cNvPr>
          <p:cNvSpPr txBox="1"/>
          <p:nvPr/>
        </p:nvSpPr>
        <p:spPr>
          <a:xfrm>
            <a:off x="222368" y="5666874"/>
            <a:ext cx="319053" cy="369332"/>
          </a:xfrm>
          <a:prstGeom prst="rect">
            <a:avLst/>
          </a:prstGeom>
          <a:noFill/>
        </p:spPr>
        <p:txBody>
          <a:bodyPr wrap="square" rtlCol="0">
            <a:spAutoFit/>
          </a:bodyPr>
          <a:lstStyle/>
          <a:p>
            <a:r>
              <a:rPr lang="en-US" dirty="0"/>
              <a:t>2</a:t>
            </a:r>
          </a:p>
        </p:txBody>
      </p:sp>
    </p:spTree>
    <p:extLst>
      <p:ext uri="{BB962C8B-B14F-4D97-AF65-F5344CB8AC3E}">
        <p14:creationId xmlns:p14="http://schemas.microsoft.com/office/powerpoint/2010/main" val="11921189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82C1C-3A97-0843-9884-51D3F91A7CCC}"/>
              </a:ext>
            </a:extLst>
          </p:cNvPr>
          <p:cNvSpPr>
            <a:spLocks noGrp="1"/>
          </p:cNvSpPr>
          <p:nvPr>
            <p:ph type="title"/>
          </p:nvPr>
        </p:nvSpPr>
        <p:spPr>
          <a:xfrm>
            <a:off x="3741821" y="374065"/>
            <a:ext cx="4124619" cy="1205345"/>
          </a:xfrm>
        </p:spPr>
        <p:txBody>
          <a:bodyPr>
            <a:normAutofit/>
          </a:bodyPr>
          <a:lstStyle/>
          <a:p>
            <a:pPr algn="ctr"/>
            <a:r>
              <a:rPr lang="en-US" sz="2800" dirty="0"/>
              <a:t>Git Flow to develop my program</a:t>
            </a:r>
          </a:p>
        </p:txBody>
      </p:sp>
      <p:pic>
        <p:nvPicPr>
          <p:cNvPr id="7" name="Picture 6">
            <a:extLst>
              <a:ext uri="{FF2B5EF4-FFF2-40B4-BE49-F238E27FC236}">
                <a16:creationId xmlns:a16="http://schemas.microsoft.com/office/drawing/2014/main" id="{4F11054B-6CE1-5842-ACBF-E3588B0529E0}"/>
              </a:ext>
            </a:extLst>
          </p:cNvPr>
          <p:cNvPicPr>
            <a:picLocks noChangeAspect="1"/>
          </p:cNvPicPr>
          <p:nvPr/>
        </p:nvPicPr>
        <p:blipFill rotWithShape="1">
          <a:blip r:embed="rId4"/>
          <a:srcRect l="5426" r="3962" b="1"/>
          <a:stretch/>
        </p:blipFill>
        <p:spPr>
          <a:xfrm>
            <a:off x="710158" y="1814944"/>
            <a:ext cx="5843042" cy="443319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F117A3EA-934E-0E4E-AF50-C4DCD838B2CA}"/>
              </a:ext>
            </a:extLst>
          </p:cNvPr>
          <p:cNvSpPr txBox="1"/>
          <p:nvPr/>
        </p:nvSpPr>
        <p:spPr>
          <a:xfrm>
            <a:off x="6982691" y="1814944"/>
            <a:ext cx="4959927" cy="3970318"/>
          </a:xfrm>
          <a:prstGeom prst="rect">
            <a:avLst/>
          </a:prstGeom>
          <a:noFill/>
        </p:spPr>
        <p:txBody>
          <a:bodyPr wrap="square" rtlCol="0">
            <a:spAutoFit/>
          </a:bodyPr>
          <a:lstStyle/>
          <a:p>
            <a:r>
              <a:rPr lang="en-US" dirty="0"/>
              <a:t>Pros:</a:t>
            </a:r>
          </a:p>
          <a:p>
            <a:pPr marL="285750" indent="-285750">
              <a:buFont typeface="Arial" panose="020B0604020202020204" pitchFamily="34" charset="0"/>
              <a:buChar char="•"/>
            </a:pPr>
            <a:r>
              <a:rPr lang="en-US" dirty="0"/>
              <a:t>Steady, traceable progress</a:t>
            </a:r>
          </a:p>
          <a:p>
            <a:pPr marL="742950" lvl="1" indent="-285750">
              <a:buFont typeface="Arial" panose="020B0604020202020204" pitchFamily="34" charset="0"/>
              <a:buChar char="•"/>
            </a:pPr>
            <a:r>
              <a:rPr lang="en-US" dirty="0"/>
              <a:t>Single features</a:t>
            </a:r>
          </a:p>
          <a:p>
            <a:pPr marL="285750" indent="-285750">
              <a:buFont typeface="Arial" panose="020B0604020202020204" pitchFamily="34" charset="0"/>
              <a:buChar char="•"/>
            </a:pPr>
            <a:r>
              <a:rPr lang="en-US" dirty="0"/>
              <a:t>Protection from unreliable changes</a:t>
            </a:r>
          </a:p>
          <a:p>
            <a:endParaRPr lang="en-US" dirty="0"/>
          </a:p>
          <a:p>
            <a:r>
              <a:rPr lang="en-US" dirty="0"/>
              <a:t>Cons:</a:t>
            </a:r>
          </a:p>
          <a:p>
            <a:pPr marL="285750" indent="-285750">
              <a:buFont typeface="Arial" panose="020B0604020202020204" pitchFamily="34" charset="0"/>
              <a:buChar char="•"/>
            </a:pPr>
            <a:r>
              <a:rPr lang="en-US" dirty="0"/>
              <a:t>Multiple collaborators means conflicts</a:t>
            </a:r>
          </a:p>
          <a:p>
            <a:pPr marL="285750" indent="-285750">
              <a:buFont typeface="Arial" panose="020B0604020202020204" pitchFamily="34" charset="0"/>
              <a:buChar char="•"/>
            </a:pPr>
            <a:r>
              <a:rPr lang="en-US" dirty="0"/>
              <a:t>Constant awareness of ongoing changes</a:t>
            </a:r>
          </a:p>
          <a:p>
            <a:pPr marL="285750" indent="-285750">
              <a:buFont typeface="Arial" panose="020B0604020202020204" pitchFamily="34" charset="0"/>
              <a:buChar char="•"/>
            </a:pPr>
            <a:endParaRPr lang="en-US" dirty="0"/>
          </a:p>
          <a:p>
            <a:r>
              <a:rPr lang="en-US" dirty="0"/>
              <a:t>Learns:</a:t>
            </a:r>
          </a:p>
          <a:p>
            <a:pPr marL="285750" indent="-285750">
              <a:buFont typeface="Arial" panose="020B0604020202020204" pitchFamily="34" charset="0"/>
              <a:buChar char="•"/>
            </a:pPr>
            <a:r>
              <a:rPr lang="en-US" dirty="0"/>
              <a:t>New feature branch for every change</a:t>
            </a:r>
          </a:p>
          <a:p>
            <a:pPr marL="285750" indent="-285750">
              <a:buFont typeface="Arial" panose="020B0604020202020204" pitchFamily="34" charset="0"/>
              <a:buChar char="•"/>
            </a:pPr>
            <a:r>
              <a:rPr lang="en-US" dirty="0"/>
              <a:t>Prior, fetch and pull to update Develop</a:t>
            </a:r>
          </a:p>
          <a:p>
            <a:pPr marL="285750" indent="-285750">
              <a:buFont typeface="Arial" panose="020B0604020202020204" pitchFamily="34" charset="0"/>
              <a:buChar char="•"/>
            </a:pPr>
            <a:r>
              <a:rPr lang="en-US" dirty="0"/>
              <a:t>Resolve conflicts prior to merging</a:t>
            </a:r>
          </a:p>
        </p:txBody>
      </p:sp>
    </p:spTree>
    <p:extLst>
      <p:ext uri="{BB962C8B-B14F-4D97-AF65-F5344CB8AC3E}">
        <p14:creationId xmlns:p14="http://schemas.microsoft.com/office/powerpoint/2010/main" val="1570384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C0515-64DC-5941-A712-6374F64A3063}"/>
              </a:ext>
            </a:extLst>
          </p:cNvPr>
          <p:cNvSpPr>
            <a:spLocks noGrp="1"/>
          </p:cNvSpPr>
          <p:nvPr>
            <p:ph type="title"/>
          </p:nvPr>
        </p:nvSpPr>
        <p:spPr>
          <a:xfrm>
            <a:off x="2539907" y="66889"/>
            <a:ext cx="6778905" cy="1331259"/>
          </a:xfrm>
        </p:spPr>
        <p:txBody>
          <a:bodyPr>
            <a:normAutofit/>
          </a:bodyPr>
          <a:lstStyle/>
          <a:p>
            <a:pPr algn="ctr"/>
            <a:r>
              <a:rPr lang="en-US" sz="3600" dirty="0"/>
              <a:t>Packaged my program with Go Modules</a:t>
            </a:r>
          </a:p>
        </p:txBody>
      </p:sp>
      <p:pic>
        <p:nvPicPr>
          <p:cNvPr id="4" name="Picture 3">
            <a:extLst>
              <a:ext uri="{FF2B5EF4-FFF2-40B4-BE49-F238E27FC236}">
                <a16:creationId xmlns:a16="http://schemas.microsoft.com/office/drawing/2014/main" id="{FBD34794-0939-E048-AC0D-C60FEC7E5F56}"/>
              </a:ext>
            </a:extLst>
          </p:cNvPr>
          <p:cNvPicPr>
            <a:picLocks noChangeAspect="1"/>
          </p:cNvPicPr>
          <p:nvPr/>
        </p:nvPicPr>
        <p:blipFill>
          <a:blip r:embed="rId3"/>
          <a:stretch>
            <a:fillRect/>
          </a:stretch>
        </p:blipFill>
        <p:spPr>
          <a:xfrm>
            <a:off x="2200461" y="2289129"/>
            <a:ext cx="7701989" cy="3835276"/>
          </a:xfrm>
          <a:prstGeom prst="rect">
            <a:avLst/>
          </a:prstGeom>
        </p:spPr>
      </p:pic>
      <p:sp>
        <p:nvSpPr>
          <p:cNvPr id="5" name="TextBox 4">
            <a:extLst>
              <a:ext uri="{FF2B5EF4-FFF2-40B4-BE49-F238E27FC236}">
                <a16:creationId xmlns:a16="http://schemas.microsoft.com/office/drawing/2014/main" id="{0E1F0ADC-A5DD-C44A-967E-C394FA5EFA9A}"/>
              </a:ext>
            </a:extLst>
          </p:cNvPr>
          <p:cNvSpPr txBox="1"/>
          <p:nvPr/>
        </p:nvSpPr>
        <p:spPr>
          <a:xfrm>
            <a:off x="9991539" y="5755073"/>
            <a:ext cx="351014" cy="369332"/>
          </a:xfrm>
          <a:prstGeom prst="rect">
            <a:avLst/>
          </a:prstGeom>
          <a:noFill/>
        </p:spPr>
        <p:txBody>
          <a:bodyPr wrap="square" rtlCol="0">
            <a:spAutoFit/>
          </a:bodyPr>
          <a:lstStyle/>
          <a:p>
            <a:r>
              <a:rPr lang="en-US" dirty="0"/>
              <a:t>3</a:t>
            </a:r>
          </a:p>
        </p:txBody>
      </p:sp>
      <p:pic>
        <p:nvPicPr>
          <p:cNvPr id="6" name="Picture 5">
            <a:extLst>
              <a:ext uri="{FF2B5EF4-FFF2-40B4-BE49-F238E27FC236}">
                <a16:creationId xmlns:a16="http://schemas.microsoft.com/office/drawing/2014/main" id="{CCF70185-E9DB-C742-BA01-E8E621666AC4}"/>
              </a:ext>
            </a:extLst>
          </p:cNvPr>
          <p:cNvPicPr>
            <a:picLocks noChangeAspect="1"/>
          </p:cNvPicPr>
          <p:nvPr/>
        </p:nvPicPr>
        <p:blipFill>
          <a:blip r:embed="rId4"/>
          <a:stretch>
            <a:fillRect/>
          </a:stretch>
        </p:blipFill>
        <p:spPr>
          <a:xfrm>
            <a:off x="3886859" y="1325331"/>
            <a:ext cx="4418281" cy="711418"/>
          </a:xfrm>
          <a:prstGeom prst="rect">
            <a:avLst/>
          </a:prstGeom>
        </p:spPr>
      </p:pic>
    </p:spTree>
    <p:extLst>
      <p:ext uri="{BB962C8B-B14F-4D97-AF65-F5344CB8AC3E}">
        <p14:creationId xmlns:p14="http://schemas.microsoft.com/office/powerpoint/2010/main" val="1816599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0EE95-2703-5C47-BAA8-8017D8C2AB9B}"/>
              </a:ext>
            </a:extLst>
          </p:cNvPr>
          <p:cNvSpPr>
            <a:spLocks noGrp="1"/>
          </p:cNvSpPr>
          <p:nvPr>
            <p:ph type="title"/>
          </p:nvPr>
        </p:nvSpPr>
        <p:spPr>
          <a:xfrm>
            <a:off x="643191" y="609600"/>
            <a:ext cx="6573685" cy="1905000"/>
          </a:xfrm>
        </p:spPr>
        <p:txBody>
          <a:bodyPr>
            <a:normAutofit/>
          </a:bodyPr>
          <a:lstStyle/>
          <a:p>
            <a:r>
              <a:rPr lang="en-US" dirty="0"/>
              <a:t>Deployed program </a:t>
            </a:r>
            <a:br>
              <a:rPr lang="en-US" dirty="0"/>
            </a:br>
            <a:r>
              <a:rPr lang="en-US" dirty="0"/>
              <a:t>with Docker</a:t>
            </a:r>
          </a:p>
        </p:txBody>
      </p:sp>
      <p:sp>
        <p:nvSpPr>
          <p:cNvPr id="3" name="Content Placeholder 2">
            <a:extLst>
              <a:ext uri="{FF2B5EF4-FFF2-40B4-BE49-F238E27FC236}">
                <a16:creationId xmlns:a16="http://schemas.microsoft.com/office/drawing/2014/main" id="{174B645F-3B3B-AD4C-A760-335C45799528}"/>
              </a:ext>
            </a:extLst>
          </p:cNvPr>
          <p:cNvSpPr>
            <a:spLocks noGrp="1"/>
          </p:cNvSpPr>
          <p:nvPr>
            <p:ph idx="1"/>
          </p:nvPr>
        </p:nvSpPr>
        <p:spPr>
          <a:xfrm>
            <a:off x="643192" y="2304689"/>
            <a:ext cx="6573684" cy="2215552"/>
          </a:xfrm>
        </p:spPr>
        <p:txBody>
          <a:bodyPr anchor="t">
            <a:normAutofit/>
          </a:bodyPr>
          <a:lstStyle/>
          <a:p>
            <a:r>
              <a:rPr lang="en-US" dirty="0">
                <a:effectLst/>
              </a:rPr>
              <a:t>Docker is a set of platforms as a service products that use OS-level virtualization to deliver software in packages called containers. Containers are isolated from one another and bundle their own software, libraries and configuration files</a:t>
            </a:r>
          </a:p>
        </p:txBody>
      </p:sp>
      <p:pic>
        <p:nvPicPr>
          <p:cNvPr id="4" name="Picture 3">
            <a:extLst>
              <a:ext uri="{FF2B5EF4-FFF2-40B4-BE49-F238E27FC236}">
                <a16:creationId xmlns:a16="http://schemas.microsoft.com/office/drawing/2014/main" id="{A7A94A99-1812-6B48-B237-10403D2500C3}"/>
              </a:ext>
            </a:extLst>
          </p:cNvPr>
          <p:cNvPicPr>
            <a:picLocks noChangeAspect="1"/>
          </p:cNvPicPr>
          <p:nvPr/>
        </p:nvPicPr>
        <p:blipFill>
          <a:blip r:embed="rId4"/>
          <a:stretch>
            <a:fillRect/>
          </a:stretch>
        </p:blipFill>
        <p:spPr>
          <a:xfrm>
            <a:off x="7663484" y="645106"/>
            <a:ext cx="3791497" cy="524774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5" name="TextBox 4">
            <a:extLst>
              <a:ext uri="{FF2B5EF4-FFF2-40B4-BE49-F238E27FC236}">
                <a16:creationId xmlns:a16="http://schemas.microsoft.com/office/drawing/2014/main" id="{3EBBB783-48F7-E041-B9AF-E1481F6CACD3}"/>
              </a:ext>
            </a:extLst>
          </p:cNvPr>
          <p:cNvSpPr txBox="1"/>
          <p:nvPr/>
        </p:nvSpPr>
        <p:spPr>
          <a:xfrm>
            <a:off x="643191" y="4587815"/>
            <a:ext cx="6706515" cy="1754326"/>
          </a:xfrm>
          <a:prstGeom prst="rect">
            <a:avLst/>
          </a:prstGeom>
          <a:noFill/>
        </p:spPr>
        <p:txBody>
          <a:bodyPr wrap="square" rtlCol="0">
            <a:spAutoFit/>
          </a:bodyPr>
          <a:lstStyle/>
          <a:p>
            <a:r>
              <a:rPr lang="en-US" dirty="0"/>
              <a:t>At </a:t>
            </a:r>
            <a:r>
              <a:rPr lang="en-US" dirty="0" err="1"/>
              <a:t>Eagleview</a:t>
            </a:r>
            <a:r>
              <a:rPr lang="en-US" dirty="0"/>
              <a:t> the plan is to use Docker extensively with Go, so prevent any issues involving third party dependencies.</a:t>
            </a:r>
          </a:p>
          <a:p>
            <a:endParaRPr lang="en-US" dirty="0"/>
          </a:p>
          <a:p>
            <a:r>
              <a:rPr lang="en-US" dirty="0"/>
              <a:t>It is possible to include as much or as little of a language as needed. I used bare-bones of Go, because I utilized some dependencies.</a:t>
            </a:r>
          </a:p>
        </p:txBody>
      </p:sp>
      <p:pic>
        <p:nvPicPr>
          <p:cNvPr id="6" name="Picture 5">
            <a:extLst>
              <a:ext uri="{FF2B5EF4-FFF2-40B4-BE49-F238E27FC236}">
                <a16:creationId xmlns:a16="http://schemas.microsoft.com/office/drawing/2014/main" id="{FA7A7375-F788-CE46-9907-EB833695F8DA}"/>
              </a:ext>
            </a:extLst>
          </p:cNvPr>
          <p:cNvPicPr>
            <a:picLocks noChangeAspect="1"/>
          </p:cNvPicPr>
          <p:nvPr/>
        </p:nvPicPr>
        <p:blipFill>
          <a:blip r:embed="rId5"/>
          <a:stretch>
            <a:fillRect/>
          </a:stretch>
        </p:blipFill>
        <p:spPr>
          <a:xfrm>
            <a:off x="5419467" y="334753"/>
            <a:ext cx="1797409" cy="1797409"/>
          </a:xfrm>
          <a:prstGeom prst="rect">
            <a:avLst/>
          </a:prstGeom>
        </p:spPr>
      </p:pic>
    </p:spTree>
    <p:extLst>
      <p:ext uri="{BB962C8B-B14F-4D97-AF65-F5344CB8AC3E}">
        <p14:creationId xmlns:p14="http://schemas.microsoft.com/office/powerpoint/2010/main" val="3897319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29D09E15254B2458491CEB828963156" ma:contentTypeVersion="13" ma:contentTypeDescription="Create a new document." ma:contentTypeScope="" ma:versionID="064d43cf67d2adc292f595bca06e9302">
  <xsd:schema xmlns:xsd="http://www.w3.org/2001/XMLSchema" xmlns:xs="http://www.w3.org/2001/XMLSchema" xmlns:p="http://schemas.microsoft.com/office/2006/metadata/properties" xmlns:ns3="cc37bf2a-9268-465b-9d26-1fdf296c3c4f" xmlns:ns4="15b313a8-48cb-46a0-afd7-dd8ab381e8da" targetNamespace="http://schemas.microsoft.com/office/2006/metadata/properties" ma:root="true" ma:fieldsID="300b7d7af6681fbecc91525334f2f0da" ns3:_="" ns4:_="">
    <xsd:import namespace="cc37bf2a-9268-465b-9d26-1fdf296c3c4f"/>
    <xsd:import namespace="15b313a8-48cb-46a0-afd7-dd8ab381e8d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Location"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c37bf2a-9268-465b-9d26-1fdf296c3c4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5b313a8-48cb-46a0-afd7-dd8ab381e8da"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description="" ma:hidden="true" ma:internalName="MediaServiceDateTaken" ma:readOnly="true">
      <xsd:simpleType>
        <xsd:restriction base="dms:Text"/>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Location" ma:index="16" nillable="true" ma:displayName="MediaServic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116B98F-FCF6-4563-AAEF-12F6077196E8}">
  <ds:schemaRefs>
    <ds:schemaRef ds:uri="http://schemas.microsoft.com/sharepoint/v3/contenttype/forms"/>
  </ds:schemaRefs>
</ds:datastoreItem>
</file>

<file path=customXml/itemProps2.xml><?xml version="1.0" encoding="utf-8"?>
<ds:datastoreItem xmlns:ds="http://schemas.openxmlformats.org/officeDocument/2006/customXml" ds:itemID="{D234ED41-4A88-4AE1-944A-FEA99C364634}">
  <ds:schemaRefs>
    <ds:schemaRef ds:uri="cc37bf2a-9268-465b-9d26-1fdf296c3c4f"/>
    <ds:schemaRef ds:uri="http://schemas.microsoft.com/office/2006/metadata/properties"/>
    <ds:schemaRef ds:uri="15b313a8-48cb-46a0-afd7-dd8ab381e8da"/>
    <ds:schemaRef ds:uri="http://purl.org/dc/dcmitype/"/>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www.w3.org/XML/1998/namespace"/>
    <ds:schemaRef ds:uri="http://purl.org/dc/terms/"/>
  </ds:schemaRefs>
</ds:datastoreItem>
</file>

<file path=customXml/itemProps3.xml><?xml version="1.0" encoding="utf-8"?>
<ds:datastoreItem xmlns:ds="http://schemas.openxmlformats.org/officeDocument/2006/customXml" ds:itemID="{3A2807E3-BFD9-40C1-800D-5ABFF8D16BA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c37bf2a-9268-465b-9d26-1fdf296c3c4f"/>
    <ds:schemaRef ds:uri="15b313a8-48cb-46a0-afd7-dd8ab381e8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1299</TotalTime>
  <Words>1728</Words>
  <Application>Microsoft Macintosh PowerPoint</Application>
  <PresentationFormat>Widescreen</PresentationFormat>
  <Paragraphs>215</Paragraphs>
  <Slides>13</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Century Gothic</vt:lpstr>
      <vt:lpstr>Mesh</vt:lpstr>
      <vt:lpstr>Func  Eagleview_Internship()  experience { }   Mitchell Kane</vt:lpstr>
      <vt:lpstr>Agenda</vt:lpstr>
      <vt:lpstr>Eagleview 2019</vt:lpstr>
      <vt:lpstr>Why convert to microservice?</vt:lpstr>
      <vt:lpstr>REST Apis</vt:lpstr>
      <vt:lpstr>Used Agile Development process</vt:lpstr>
      <vt:lpstr>Git Flow to develop my program</vt:lpstr>
      <vt:lpstr>Packaged my program with Go Modules</vt:lpstr>
      <vt:lpstr>Deployed program  with Docker</vt:lpstr>
      <vt:lpstr>Topics (tools) I Learned</vt:lpstr>
      <vt:lpstr>Important learns</vt:lpstr>
      <vt:lpstr>Future Experiences</vt:lpstr>
      <vt:lpstr>Golang Weather Microservice EagleView Technologies Mitchell Kane Faculty Advisor Dr. Erika Parsons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Func  Eagleview_Internship()  experience { }   Mitchell Kane</dc:title>
  <dc:creator>Mitchell Kane</dc:creator>
  <cp:lastModifiedBy>Mitchell Kane</cp:lastModifiedBy>
  <cp:revision>56</cp:revision>
  <dcterms:created xsi:type="dcterms:W3CDTF">2020-03-18T04:37:59Z</dcterms:created>
  <dcterms:modified xsi:type="dcterms:W3CDTF">2020-03-20T18:04:10Z</dcterms:modified>
</cp:coreProperties>
</file>